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73" r:id="rId3"/>
    <p:sldId id="284" r:id="rId4"/>
    <p:sldId id="274" r:id="rId5"/>
    <p:sldId id="275" r:id="rId6"/>
    <p:sldId id="277" r:id="rId7"/>
    <p:sldId id="278" r:id="rId8"/>
    <p:sldId id="279" r:id="rId9"/>
    <p:sldId id="280" r:id="rId10"/>
    <p:sldId id="259" r:id="rId11"/>
    <p:sldId id="269" r:id="rId12"/>
    <p:sldId id="264" r:id="rId13"/>
    <p:sldId id="270" r:id="rId14"/>
    <p:sldId id="271" r:id="rId15"/>
    <p:sldId id="257" r:id="rId16"/>
    <p:sldId id="258" r:id="rId17"/>
    <p:sldId id="272" r:id="rId18"/>
    <p:sldId id="260" r:id="rId19"/>
    <p:sldId id="261" r:id="rId20"/>
    <p:sldId id="262" r:id="rId21"/>
    <p:sldId id="286" r:id="rId22"/>
    <p:sldId id="281" r:id="rId23"/>
    <p:sldId id="282" r:id="rId24"/>
    <p:sldId id="283" r:id="rId25"/>
  </p:sldIdLst>
  <p:sldSz cx="18288000" cy="10287000"/>
  <p:notesSz cx="6858000" cy="9144000"/>
  <p:embeddedFontLst>
    <p:embeddedFont>
      <p:font typeface="Arimo" panose="020B0604020202020204" charset="0"/>
      <p:regular r:id="rId27"/>
    </p:embeddedFont>
    <p:embeddedFont>
      <p:font typeface="Calibri" panose="020F0502020204030204" pitchFamily="34" charset="0"/>
      <p:regular r:id="rId28"/>
      <p:bold r:id="rId29"/>
      <p:italic r:id="rId30"/>
      <p:boldItalic r:id="rId31"/>
    </p:embeddedFont>
    <p:embeddedFont>
      <p:font typeface="Open Sans Light Bold" panose="020B0604020202020204" charset="0"/>
      <p:regular r:id="rId32"/>
    </p:embeddedFont>
    <p:embeddedFont>
      <p:font typeface="Telegraf Bold" panose="020B0604020202020204" charset="0"/>
      <p:regular r:id="rId33"/>
    </p:embeddedFont>
    <p:embeddedFont>
      <p:font typeface="Telegraf Medium" panose="020B0604020202020204" charset="0"/>
      <p:regular r:id="rId34"/>
    </p:embeddedFont>
    <p:embeddedFont>
      <p:font typeface="Telegraf Medium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2495" autoAdjust="0"/>
  </p:normalViewPr>
  <p:slideViewPr>
    <p:cSldViewPr>
      <p:cViewPr varScale="1">
        <p:scale>
          <a:sx n="33" d="100"/>
          <a:sy n="33" d="100"/>
        </p:scale>
        <p:origin x="14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F4A27-6245-43E3-9187-7F6496315FBA}" type="datetimeFigureOut">
              <a:rPr lang="id-ID" smtClean="0"/>
              <a:t>20/11/2021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39775-11C2-44BC-8C9B-FC88FD9B4394}" type="slidenum">
              <a:rPr lang="id-ID" smtClean="0"/>
              <a:t>‹#›</a:t>
            </a:fld>
            <a:endParaRPr lang="id-ID"/>
          </a:p>
        </p:txBody>
      </p:sp>
    </p:spTree>
    <p:extLst>
      <p:ext uri="{BB962C8B-B14F-4D97-AF65-F5344CB8AC3E}">
        <p14:creationId xmlns:p14="http://schemas.microsoft.com/office/powerpoint/2010/main" val="158269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Indonesia, negeri kita tercinta, memiliki banyak sekali julukan yang disematkan kepadanya. Salah satunya yang sering kali kita dengar, Indonesia dijuluki sebagai negara agraris. </a:t>
            </a:r>
          </a:p>
          <a:p>
            <a:endParaRPr lang="id-ID" dirty="0"/>
          </a:p>
          <a:p>
            <a:r>
              <a:rPr lang="id-ID" dirty="0"/>
              <a:t>Hal ini memiliki makna bahwa sektor pertanian memegang peranan penting dari keseluruhan perekonomian, ditunjukkan dari banyaknya penduduk atau tenaga kerja yang hidup bekerja dalam sektor pertanian</a:t>
            </a:r>
          </a:p>
          <a:p>
            <a:endParaRPr lang="en-US" dirty="0"/>
          </a:p>
          <a:p>
            <a:r>
              <a:rPr lang="id-ID" dirty="0" err="1"/>
              <a:t>Assalamu'alaikum</a:t>
            </a:r>
            <a:r>
              <a:rPr lang="id-ID" dirty="0"/>
              <a:t> </a:t>
            </a:r>
            <a:r>
              <a:rPr lang="id-ID" dirty="0" err="1"/>
              <a:t>warahmatullahi</a:t>
            </a:r>
            <a:r>
              <a:rPr lang="id-ID" dirty="0"/>
              <a:t> wabarakatuh,</a:t>
            </a:r>
            <a:r>
              <a:rPr lang="en-US" dirty="0"/>
              <a:t> </a:t>
            </a:r>
            <a:r>
              <a:rPr lang="id-ID" dirty="0"/>
              <a:t>Salam sejahtera bagi kita semua</a:t>
            </a:r>
            <a:r>
              <a:rPr lang="en-US" dirty="0"/>
              <a:t>, Shalom</a:t>
            </a:r>
            <a:r>
              <a:rPr lang="id-ID" dirty="0"/>
              <a:t>, </a:t>
            </a:r>
          </a:p>
          <a:p>
            <a:r>
              <a:rPr lang="id-ID" dirty="0"/>
              <a:t>Om Swastiastu, Namo </a:t>
            </a:r>
            <a:r>
              <a:rPr lang="id-ID" dirty="0" err="1"/>
              <a:t>Buddhaya</a:t>
            </a:r>
            <a:r>
              <a:rPr lang="id-ID" dirty="0"/>
              <a:t>, Salam kebajikan</a:t>
            </a:r>
          </a:p>
          <a:p>
            <a:r>
              <a:rPr lang="id-ID" dirty="0"/>
              <a:t>yang terhormat para dewan juri Liga Ilmiah Institut Teknologi Sumatera 2021</a:t>
            </a:r>
          </a:p>
          <a:p>
            <a:r>
              <a:rPr lang="id-ID" dirty="0"/>
              <a:t>dan teman-teman inovator muda yang saya banggakan.</a:t>
            </a:r>
          </a:p>
        </p:txBody>
      </p:sp>
      <p:sp>
        <p:nvSpPr>
          <p:cNvPr id="4" name="Slide Number Placeholder 3"/>
          <p:cNvSpPr>
            <a:spLocks noGrp="1"/>
          </p:cNvSpPr>
          <p:nvPr>
            <p:ph type="sldNum" sz="quarter" idx="5"/>
          </p:nvPr>
        </p:nvSpPr>
        <p:spPr/>
        <p:txBody>
          <a:bodyPr/>
          <a:lstStyle/>
          <a:p>
            <a:fld id="{AED39775-11C2-44BC-8C9B-FC88FD9B4394}" type="slidenum">
              <a:rPr lang="id-ID" smtClean="0"/>
              <a:t>1</a:t>
            </a:fld>
            <a:endParaRPr lang="id-ID"/>
          </a:p>
        </p:txBody>
      </p:sp>
    </p:spTree>
    <p:extLst>
      <p:ext uri="{BB962C8B-B14F-4D97-AF65-F5344CB8AC3E}">
        <p14:creationId xmlns:p14="http://schemas.microsoft.com/office/powerpoint/2010/main" val="3582831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Metode yang digunakan dalam perancangan aplikasi Agrist adalah metode System Development Life </a:t>
            </a:r>
            <a:r>
              <a:rPr lang="id-ID" dirty="0" err="1"/>
              <a:t>Cycle</a:t>
            </a:r>
            <a:r>
              <a:rPr lang="id-ID" dirty="0"/>
              <a:t> (SDLC) melalui pendekatan model </a:t>
            </a:r>
            <a:r>
              <a:rPr lang="id-ID" dirty="0" err="1"/>
              <a:t>prototype</a:t>
            </a:r>
            <a:r>
              <a:rPr lang="id-ID" dirty="0"/>
              <a:t> yang sampai pada tahap desain aplikasinya</a:t>
            </a:r>
            <a:r>
              <a:rPr lang="en-US" dirty="0"/>
              <a:t>. Di </a:t>
            </a:r>
            <a:r>
              <a:rPr lang="en-US" dirty="0" err="1"/>
              <a:t>awali</a:t>
            </a:r>
            <a:r>
              <a:rPr lang="en-US" dirty="0"/>
              <a:t> dengan </a:t>
            </a:r>
            <a:r>
              <a:rPr lang="id-ID" dirty="0"/>
              <a:t>Analisis kebutuhan</a:t>
            </a:r>
            <a:r>
              <a:rPr lang="en-US" dirty="0"/>
              <a:t>, </a:t>
            </a:r>
            <a:r>
              <a:rPr lang="en-US" dirty="0" err="1"/>
              <a:t>membuat</a:t>
            </a:r>
            <a:r>
              <a:rPr lang="en-US" dirty="0"/>
              <a:t> </a:t>
            </a:r>
            <a:r>
              <a:rPr lang="en-US" dirty="0" err="1"/>
              <a:t>desain</a:t>
            </a:r>
            <a:r>
              <a:rPr lang="en-US" dirty="0"/>
              <a:t> prototype, dan </a:t>
            </a:r>
            <a:r>
              <a:rPr lang="en-US" dirty="0" err="1"/>
              <a:t>evaluasi</a:t>
            </a:r>
            <a:r>
              <a:rPr lang="en-US" dirty="0"/>
              <a:t> prototype.</a:t>
            </a:r>
            <a:endParaRPr lang="id-ID" dirty="0"/>
          </a:p>
          <a:p>
            <a:endParaRPr lang="en-US" dirty="0"/>
          </a:p>
          <a:p>
            <a:endParaRPr lang="en-US" dirty="0"/>
          </a:p>
          <a:p>
            <a:r>
              <a:rPr lang="en-US" dirty="0"/>
              <a:t>--additional--</a:t>
            </a:r>
          </a:p>
          <a:p>
            <a:r>
              <a:rPr lang="id-ID" dirty="0"/>
              <a:t>Adapun Langkah-langkah proses System Development Life </a:t>
            </a:r>
            <a:r>
              <a:rPr lang="id-ID" dirty="0" err="1"/>
              <a:t>Cycle</a:t>
            </a:r>
            <a:r>
              <a:rPr lang="id-ID" dirty="0"/>
              <a:t> (SDLC) dengan pendekatan </a:t>
            </a:r>
            <a:r>
              <a:rPr lang="id-ID" dirty="0" err="1"/>
              <a:t>prototype</a:t>
            </a:r>
            <a:r>
              <a:rPr lang="id-ID" dirty="0"/>
              <a:t> ini adalah:</a:t>
            </a:r>
          </a:p>
          <a:p>
            <a:endParaRPr lang="id-ID" dirty="0"/>
          </a:p>
          <a:p>
            <a:r>
              <a:rPr lang="id-ID" dirty="0"/>
              <a:t>Analisis kebutuhan. Tahap ini mengidentifikasi kebutuhan terkait pengembangan ide, baik dari sumber daya manusia, maupun sumber daya teknologi. Dalam pembangunan aplikasi ini, analisis dilakukan melalui observasi dan komunikasi langsung dengan petani, ahli botani,  dan masyarakat luas. Banyak masalah yang didapatkan, seperti penanaman yang terkadang kurang efektif dan masih menggunakan teknologi lama, pertanian yang hanya menggunakan perkiraan, serta tidak menggunakan data. </a:t>
            </a:r>
          </a:p>
          <a:p>
            <a:endParaRPr lang="id-ID" dirty="0"/>
          </a:p>
          <a:p>
            <a:r>
              <a:rPr lang="id-ID" dirty="0"/>
              <a:t>Membuat desain </a:t>
            </a:r>
            <a:r>
              <a:rPr lang="id-ID" dirty="0" err="1"/>
              <a:t>prototype</a:t>
            </a:r>
            <a:r>
              <a:rPr lang="id-ID" dirty="0"/>
              <a:t>. Berdasarkan analisis kebutuhan, dibuat perencanaan dari masalah-masalah yang ada. Masalah-masalah tersebut dikemas dalam satu solusi aplikasi, yaitu aplikasi Agrist. Namun, sesuai alur SDLC model </a:t>
            </a:r>
            <a:r>
              <a:rPr lang="id-ID" dirty="0" err="1"/>
              <a:t>Prototype</a:t>
            </a:r>
            <a:r>
              <a:rPr lang="id-ID" dirty="0"/>
              <a:t>, maka dibuat </a:t>
            </a:r>
            <a:r>
              <a:rPr lang="id-ID" dirty="0" err="1"/>
              <a:t>prototype</a:t>
            </a:r>
            <a:r>
              <a:rPr lang="id-ID" dirty="0"/>
              <a:t> terlebih dahulu sebelum menjadi aplikasi sebenarnya.</a:t>
            </a:r>
          </a:p>
          <a:p>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10</a:t>
            </a:fld>
            <a:endParaRPr lang="id-ID"/>
          </a:p>
        </p:txBody>
      </p:sp>
    </p:spTree>
    <p:extLst>
      <p:ext uri="{BB962C8B-B14F-4D97-AF65-F5344CB8AC3E}">
        <p14:creationId xmlns:p14="http://schemas.microsoft.com/office/powerpoint/2010/main" val="122348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Fitur-</a:t>
            </a:r>
            <a:r>
              <a:rPr lang="en-US" dirty="0" err="1"/>
              <a:t>fitur</a:t>
            </a:r>
            <a:r>
              <a:rPr lang="en-US" dirty="0"/>
              <a:t> yang </a:t>
            </a:r>
            <a:r>
              <a:rPr lang="en-US" dirty="0" err="1"/>
              <a:t>terintegrasi</a:t>
            </a:r>
            <a:r>
              <a:rPr lang="en-US" dirty="0"/>
              <a:t> dalam </a:t>
            </a:r>
            <a:r>
              <a:rPr lang="en-US" dirty="0" err="1"/>
              <a:t>Agrist</a:t>
            </a:r>
            <a:r>
              <a:rPr lang="en-US" dirty="0"/>
              <a:t>, </a:t>
            </a:r>
            <a:r>
              <a:rPr lang="en-US" dirty="0" err="1"/>
              <a:t>meliputi</a:t>
            </a:r>
            <a:r>
              <a:rPr lang="en-US" dirty="0"/>
              <a:t> </a:t>
            </a:r>
            <a:r>
              <a:rPr lang="en-US" dirty="0" err="1"/>
              <a:t>menambahkan</a:t>
            </a:r>
            <a:r>
              <a:rPr lang="en-US" dirty="0"/>
              <a:t> data, </a:t>
            </a:r>
            <a:r>
              <a:rPr lang="en-US" dirty="0" err="1"/>
              <a:t>prediksi</a:t>
            </a:r>
            <a:r>
              <a:rPr lang="en-US" dirty="0"/>
              <a:t> </a:t>
            </a:r>
            <a:r>
              <a:rPr lang="en-US" dirty="0" err="1"/>
              <a:t>penanaman</a:t>
            </a:r>
            <a:r>
              <a:rPr lang="en-US" dirty="0"/>
              <a:t>, </a:t>
            </a:r>
            <a:r>
              <a:rPr lang="en-US" dirty="0" err="1"/>
              <a:t>informasi</a:t>
            </a:r>
            <a:r>
              <a:rPr lang="en-US" dirty="0"/>
              <a:t> </a:t>
            </a:r>
            <a:r>
              <a:rPr lang="en-US" dirty="0" err="1"/>
              <a:t>tanaman</a:t>
            </a:r>
            <a:r>
              <a:rPr lang="en-US" dirty="0"/>
              <a:t>, </a:t>
            </a:r>
            <a:r>
              <a:rPr lang="en-US" dirty="0" err="1"/>
              <a:t>notifikasi</a:t>
            </a:r>
            <a:r>
              <a:rPr lang="en-US" dirty="0"/>
              <a:t>, dan </a:t>
            </a:r>
            <a:r>
              <a:rPr lang="en-US" dirty="0" err="1"/>
              <a:t>konsultasi</a:t>
            </a:r>
            <a:r>
              <a:rPr lang="en-US" dirty="0"/>
              <a:t> dengan para </a:t>
            </a:r>
            <a:r>
              <a:rPr lang="en-US" dirty="0" err="1"/>
              <a:t>ahli</a:t>
            </a:r>
            <a:r>
              <a:rPr lang="en-US" dirty="0"/>
              <a:t>.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a:t>
            </a:r>
          </a:p>
          <a:p>
            <a:endParaRPr lang="en-US" dirty="0"/>
          </a:p>
          <a:p>
            <a:r>
              <a:rPr lang="id-ID" dirty="0"/>
              <a:t>Berikut ini fitur-fitur yang terdapat dalam aplikasi Agrist:</a:t>
            </a:r>
          </a:p>
          <a:p>
            <a:endParaRPr lang="id-ID" dirty="0"/>
          </a:p>
          <a:p>
            <a:r>
              <a:rPr lang="id-ID" dirty="0"/>
              <a:t>Fitur tambah data. Untuk memulai mengeksplorasi aplikasi, disediakan fitur tambah data dengan pertanyaan dan pilihan-pilihan yang mudah.</a:t>
            </a:r>
          </a:p>
          <a:p>
            <a:endParaRPr lang="id-ID" dirty="0"/>
          </a:p>
          <a:p>
            <a:r>
              <a:rPr lang="id-ID" dirty="0"/>
              <a:t>Fitur prediksi penanaman. Menggunakan data yang sudah dilatih menggunakan </a:t>
            </a:r>
            <a:r>
              <a:rPr lang="id-ID" dirty="0" err="1"/>
              <a:t>Machine</a:t>
            </a:r>
            <a:r>
              <a:rPr lang="id-ID" dirty="0"/>
              <a:t> </a:t>
            </a:r>
            <a:r>
              <a:rPr lang="id-ID" dirty="0" err="1"/>
              <a:t>Learning</a:t>
            </a:r>
            <a:r>
              <a:rPr lang="id-ID" dirty="0"/>
              <a:t>, aplikasi ini bisa melakukan simulasi proses pertanian. Ketika pengguna (petani) ingin menggunakan fitur ini, maka petani diharuskan memasukkan dan memilih data. Beberapa data yang bisa ditampilkan seperti jenis bibit yang direkomendasikan, perkiraan jumlah bibit berdasarkan luas dan kondisi tanah, seberapa banyak air yang dibutuhkan, seberapa banyak jumlah pupuk yang harus dikeluarkan, dan apa saja yang harus dipersiapkan. Selain itu, data ditampilkan secara mendetail.</a:t>
            </a:r>
          </a:p>
          <a:p>
            <a:endParaRPr lang="id-ID" dirty="0"/>
          </a:p>
          <a:p>
            <a:r>
              <a:rPr lang="id-ID" dirty="0"/>
              <a:t>Fitur informasi tanaman. Setelah pengguna (petani) menggunakan fitur prediksi penanaman, dan tertarik untuk menanam tanaman tersebut, fitur informasi hadir untuk membantu dan membimbing petani dari awal penanaman sampai pemanenan. Pada fitur ini terdapat persentase kemajuan penanaman, perawatan apa saja yang harus dilakukan, dan banyak lainnya.</a:t>
            </a:r>
          </a:p>
          <a:p>
            <a:endParaRPr lang="id-ID" dirty="0"/>
          </a:p>
          <a:p>
            <a:r>
              <a:rPr lang="id-ID" dirty="0"/>
              <a:t>Fitur pesan dan konsultasi dengan ahli. Ketika pengguna sudah mencoba fitur yang ada di aplikasi, namun mengalami kesusahan, maka pengguna bisa bertanya langsung masalahnya dengan ahlinya.</a:t>
            </a:r>
          </a:p>
          <a:p>
            <a:endParaRPr lang="id-ID" dirty="0"/>
          </a:p>
          <a:p>
            <a:r>
              <a:rPr lang="id-ID" dirty="0"/>
              <a:t>Fitur pengingat. Kegunaan lainnya yang bermanfaat berupa notifikasi atau pengingat mengenai hal-hal penting, seperti kapan harus menyiram tanaman, kapan harus memberi pupuk, dan hal lainnya.</a:t>
            </a:r>
            <a:endParaRPr lang="en-US" dirty="0"/>
          </a:p>
          <a:p>
            <a:endParaRPr lang="id-ID" dirty="0"/>
          </a:p>
          <a:p>
            <a:r>
              <a:rPr lang="id-ID" dirty="0"/>
              <a:t>Fitur </a:t>
            </a:r>
            <a:r>
              <a:rPr lang="id-ID" dirty="0" err="1"/>
              <a:t>webinar</a:t>
            </a:r>
            <a:r>
              <a:rPr lang="id-ID" dirty="0"/>
              <a:t> dan artikel. Hadirnya aplikasi ini bukan hanya sebagai pembantu pengguna untuk meningkatkan kemampuan di bidang pertanian, melainkan mencerdaskan juga. Fitur </a:t>
            </a:r>
            <a:r>
              <a:rPr lang="id-ID" dirty="0" err="1"/>
              <a:t>webinar</a:t>
            </a:r>
            <a:r>
              <a:rPr lang="id-ID" dirty="0"/>
              <a:t> dan artikel akan membantu pengguna untuk mendapatkan pengetahuan baru. </a:t>
            </a:r>
          </a:p>
          <a:p>
            <a:endParaRPr lang="id-ID" dirty="0"/>
          </a:p>
          <a:p>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11</a:t>
            </a:fld>
            <a:endParaRPr lang="id-ID"/>
          </a:p>
        </p:txBody>
      </p:sp>
    </p:spTree>
    <p:extLst>
      <p:ext uri="{BB962C8B-B14F-4D97-AF65-F5344CB8AC3E}">
        <p14:creationId xmlns:p14="http://schemas.microsoft.com/office/powerpoint/2010/main" val="1226711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Berikut</a:t>
            </a:r>
            <a:r>
              <a:rPr lang="en-US" dirty="0"/>
              <a:t> ini </a:t>
            </a:r>
            <a:r>
              <a:rPr lang="en-US" dirty="0" err="1"/>
              <a:t>tampilan</a:t>
            </a:r>
            <a:r>
              <a:rPr lang="en-US" dirty="0"/>
              <a:t> </a:t>
            </a:r>
            <a:r>
              <a:rPr lang="en-US" dirty="0" err="1"/>
              <a:t>aplikasi</a:t>
            </a:r>
            <a:r>
              <a:rPr lang="en-US" dirty="0"/>
              <a:t> </a:t>
            </a:r>
            <a:r>
              <a:rPr lang="en-US" dirty="0" err="1"/>
              <a:t>agrist</a:t>
            </a:r>
            <a:r>
              <a:rPr lang="en-US" dirty="0"/>
              <a:t> dan </a:t>
            </a:r>
            <a:r>
              <a:rPr lang="en-US" dirty="0" err="1"/>
              <a:t>cara</a:t>
            </a:r>
            <a:r>
              <a:rPr lang="en-US" dirty="0"/>
              <a:t> </a:t>
            </a:r>
            <a:r>
              <a:rPr lang="en-US" dirty="0" err="1"/>
              <a:t>kerjanya</a:t>
            </a:r>
            <a:r>
              <a:rPr lang="en-US" dirty="0"/>
              <a:t>.</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12</a:t>
            </a:fld>
            <a:endParaRPr lang="id-ID"/>
          </a:p>
        </p:txBody>
      </p:sp>
    </p:spTree>
    <p:extLst>
      <p:ext uri="{BB962C8B-B14F-4D97-AF65-F5344CB8AC3E}">
        <p14:creationId xmlns:p14="http://schemas.microsoft.com/office/powerpoint/2010/main" val="321040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Pengguna aplikasi yang sudah mengunduh aplikasi, membuka aplikasi Agrist. Selanjutnya, jika pengguna sudah mempunyai akun, maka klik Masuk. Sebelumnya, masukan nama pengguna dan kata sandi.  Namun, jika pengguna belum mempunyai akun, maka pengguna diharuskan mendaftarkan dan mengisi data diri, seperti email, nama pengguna, dan kata sandi. </a:t>
            </a:r>
          </a:p>
          <a:p>
            <a:endParaRPr lang="id-ID" dirty="0"/>
          </a:p>
          <a:p>
            <a:r>
              <a:rPr lang="id-ID" dirty="0"/>
              <a:t>Ketika akun sudah berhasil dibuat, maka pengguna akan masuk ke tampilan </a:t>
            </a:r>
            <a:r>
              <a:rPr lang="id-ID" dirty="0" err="1"/>
              <a:t>Dashbor</a:t>
            </a:r>
            <a:r>
              <a:rPr lang="id-ID" dirty="0"/>
              <a:t>. Selanjutnya, pada dasbor akan diperlihatkan ringkasan mengenai akun pengguna dan tanaman yang sudah dimiliki. Jika belum, maka pengguna klik Tambah Data. </a:t>
            </a:r>
          </a:p>
          <a:p>
            <a:endParaRPr lang="id-ID" dirty="0"/>
          </a:p>
          <a:p>
            <a:r>
              <a:rPr lang="id-ID" dirty="0"/>
              <a:t>Pada halaman Tambah Data, pengguna mengisi data sesuai kemauan. Pada laman ini, terdapat pilihan apakah pengguna ingin menggunakan data yang mereka isi hanya untuk prediksi penanaman, atau ingin sebagai tanaman yang digunakan untuk Informasi kemajuan penanaman.</a:t>
            </a:r>
          </a:p>
          <a:p>
            <a:endParaRPr lang="id-ID" dirty="0"/>
          </a:p>
          <a:p>
            <a:r>
              <a:rPr lang="id-ID" dirty="0"/>
              <a:t>Jika pengguna memilih prediksi penanaman, maka akan dialihkan ke laman Analitik. Namun, jika pengguna memilih ingin menyimpan data untuk  Informasi kemajuan penanaman, maka akan dialihkan ke analitik dahulu untuk diberikan prediksi, kemudian data tersebut akan bisa diakses selama proses penanaman di laman Informasi.</a:t>
            </a:r>
          </a:p>
          <a:p>
            <a:endParaRPr lang="id-ID" dirty="0"/>
          </a:p>
          <a:p>
            <a:r>
              <a:rPr lang="id-ID" dirty="0"/>
              <a:t>Program selesai.</a:t>
            </a:r>
          </a:p>
          <a:p>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13</a:t>
            </a:fld>
            <a:endParaRPr lang="id-ID"/>
          </a:p>
        </p:txBody>
      </p:sp>
    </p:spTree>
    <p:extLst>
      <p:ext uri="{BB962C8B-B14F-4D97-AF65-F5344CB8AC3E}">
        <p14:creationId xmlns:p14="http://schemas.microsoft.com/office/powerpoint/2010/main" val="3960421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Halaman Masuk/Daftar merupakan tampilan awal yang akan muncul ketika aplikasi Agrist dibuka, seperti pada gambar 3. Pengguna diminta untuk memasukkan Nama dan Kata Sandi. Pada halaman ini juga, terdapat tombol Daftar apabila pengguna belum mempunyai akun. Terdapat tombol Lupa Sandi jika pengguna pernah daftar, namun lupa kata sandi.</a:t>
            </a:r>
          </a:p>
        </p:txBody>
      </p:sp>
      <p:sp>
        <p:nvSpPr>
          <p:cNvPr id="4" name="Slide Number Placeholder 3"/>
          <p:cNvSpPr>
            <a:spLocks noGrp="1"/>
          </p:cNvSpPr>
          <p:nvPr>
            <p:ph type="sldNum" sz="quarter" idx="5"/>
          </p:nvPr>
        </p:nvSpPr>
        <p:spPr/>
        <p:txBody>
          <a:bodyPr/>
          <a:lstStyle/>
          <a:p>
            <a:fld id="{AED39775-11C2-44BC-8C9B-FC88FD9B4394}" type="slidenum">
              <a:rPr lang="id-ID" smtClean="0"/>
              <a:t>14</a:t>
            </a:fld>
            <a:endParaRPr lang="id-ID"/>
          </a:p>
        </p:txBody>
      </p:sp>
    </p:spTree>
    <p:extLst>
      <p:ext uri="{BB962C8B-B14F-4D97-AF65-F5344CB8AC3E}">
        <p14:creationId xmlns:p14="http://schemas.microsoft.com/office/powerpoint/2010/main" val="4244492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Halaman </a:t>
            </a:r>
            <a:r>
              <a:rPr lang="id-ID" dirty="0" err="1"/>
              <a:t>Dashbor</a:t>
            </a:r>
            <a:r>
              <a:rPr lang="id-ID" dirty="0"/>
              <a:t> akan muncul ketika pengguna sudah melakukan pendaftaran atau masuk. Di halaman ini, akan ditampilkan ringkasan data dan rekomendasi terhadap tanaman. Namun, apabila belum mempunyai data, akan ditampilkan “Belum ada data” dan artikel yang sedang hangat terkait tanaman, seperti pada gambar 4. Pada halaman ini juga akan ada tombol “Tambah Data” yang berguna untuk menambahkan data.</a:t>
            </a:r>
          </a:p>
        </p:txBody>
      </p:sp>
      <p:sp>
        <p:nvSpPr>
          <p:cNvPr id="4" name="Slide Number Placeholder 3"/>
          <p:cNvSpPr>
            <a:spLocks noGrp="1"/>
          </p:cNvSpPr>
          <p:nvPr>
            <p:ph type="sldNum" sz="quarter" idx="5"/>
          </p:nvPr>
        </p:nvSpPr>
        <p:spPr/>
        <p:txBody>
          <a:bodyPr/>
          <a:lstStyle/>
          <a:p>
            <a:fld id="{AED39775-11C2-44BC-8C9B-FC88FD9B4394}" type="slidenum">
              <a:rPr lang="id-ID" smtClean="0"/>
              <a:t>15</a:t>
            </a:fld>
            <a:endParaRPr lang="id-ID"/>
          </a:p>
        </p:txBody>
      </p:sp>
    </p:spTree>
    <p:extLst>
      <p:ext uri="{BB962C8B-B14F-4D97-AF65-F5344CB8AC3E}">
        <p14:creationId xmlns:p14="http://schemas.microsoft.com/office/powerpoint/2010/main" val="118850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Halaman </a:t>
            </a:r>
            <a:r>
              <a:rPr lang="id-ID" dirty="0" err="1"/>
              <a:t>Dashbor</a:t>
            </a:r>
            <a:r>
              <a:rPr lang="id-ID" dirty="0"/>
              <a:t> yang telah mempunyai data dari pengguna akan ditampilkan seperti pada gambar 5. Pada halaman ini akan ditampilkan ringkasan berupa nama, umur tanam, dan perkiraan penanaman. Selain itu, ada tombol untuk melihat </a:t>
            </a:r>
            <a:r>
              <a:rPr lang="id-ID" dirty="0" err="1"/>
              <a:t>rincian</a:t>
            </a:r>
            <a:r>
              <a:rPr lang="id-ID" dirty="0"/>
              <a:t>. Pada bagian bawah, ditampilkan rekomendasi yang disiapkan oleh sistem untuk pengguna</a:t>
            </a:r>
          </a:p>
        </p:txBody>
      </p:sp>
      <p:sp>
        <p:nvSpPr>
          <p:cNvPr id="4" name="Slide Number Placeholder 3"/>
          <p:cNvSpPr>
            <a:spLocks noGrp="1"/>
          </p:cNvSpPr>
          <p:nvPr>
            <p:ph type="sldNum" sz="quarter" idx="5"/>
          </p:nvPr>
        </p:nvSpPr>
        <p:spPr/>
        <p:txBody>
          <a:bodyPr/>
          <a:lstStyle/>
          <a:p>
            <a:fld id="{AED39775-11C2-44BC-8C9B-FC88FD9B4394}" type="slidenum">
              <a:rPr lang="id-ID" smtClean="0"/>
              <a:t>16</a:t>
            </a:fld>
            <a:endParaRPr lang="id-ID"/>
          </a:p>
        </p:txBody>
      </p:sp>
    </p:spTree>
    <p:extLst>
      <p:ext uri="{BB962C8B-B14F-4D97-AF65-F5344CB8AC3E}">
        <p14:creationId xmlns:p14="http://schemas.microsoft.com/office/powerpoint/2010/main" val="125061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Jika pengguna ingin menambahkan data, maka tampilannya akan seperti pada gambar 6. Pada halaman Tambah Data, pengguna diminta untuk memasukkan data yang diperlukan, seperti nama tanaman, jenis pengairan, luas lahan (ha), dan lainnya. Selain itu, jika pengguna ingin mengatur lebih rinci, maka pengguna </a:t>
            </a:r>
            <a:r>
              <a:rPr lang="id-ID" dirty="0" err="1"/>
              <a:t>mengklik</a:t>
            </a:r>
            <a:r>
              <a:rPr lang="id-ID" dirty="0"/>
              <a:t> tombol “Lainnya”. Selanjutnya, pilihan “Hanya analitik” berguna jika pengguna hanya ingin melakukan prediksi terhadap data yang telah dimasukkan. Jika pengguna tidak mengaktifkan pilihan ini, maka akan ditampilkan prediksi tanaman. Setelah itu, data akan disimpan di tab “Informasi”.</a:t>
            </a:r>
          </a:p>
        </p:txBody>
      </p:sp>
      <p:sp>
        <p:nvSpPr>
          <p:cNvPr id="4" name="Slide Number Placeholder 3"/>
          <p:cNvSpPr>
            <a:spLocks noGrp="1"/>
          </p:cNvSpPr>
          <p:nvPr>
            <p:ph type="sldNum" sz="quarter" idx="5"/>
          </p:nvPr>
        </p:nvSpPr>
        <p:spPr/>
        <p:txBody>
          <a:bodyPr/>
          <a:lstStyle/>
          <a:p>
            <a:fld id="{AED39775-11C2-44BC-8C9B-FC88FD9B4394}" type="slidenum">
              <a:rPr lang="id-ID" smtClean="0"/>
              <a:t>17</a:t>
            </a:fld>
            <a:endParaRPr lang="id-ID"/>
          </a:p>
        </p:txBody>
      </p:sp>
    </p:spTree>
    <p:extLst>
      <p:ext uri="{BB962C8B-B14F-4D97-AF65-F5344CB8AC3E}">
        <p14:creationId xmlns:p14="http://schemas.microsoft.com/office/powerpoint/2010/main" val="396980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berikut ini merupakan tampilan halaman analitik. Halaman ini berfungsi untuk menampilkan prediksi terhadap data yang telah pengguna pilih sebelumnya pada halaman Tambah Data. Pada halaman ini akan ditampilkan data prediksi berupa konsumsi air terhadap luas lahan, jumlah pupuk terhadap tanaman yang digunakan,  dan hal-hal yang harus dipersiapkan pertama kali jika pengguna ingin mencoba menanam. Pada halaman ini ditampilkan data secara rinci dan ringkasan yang menarik.</a:t>
            </a:r>
          </a:p>
        </p:txBody>
      </p:sp>
      <p:sp>
        <p:nvSpPr>
          <p:cNvPr id="4" name="Slide Number Placeholder 3"/>
          <p:cNvSpPr>
            <a:spLocks noGrp="1"/>
          </p:cNvSpPr>
          <p:nvPr>
            <p:ph type="sldNum" sz="quarter" idx="5"/>
          </p:nvPr>
        </p:nvSpPr>
        <p:spPr/>
        <p:txBody>
          <a:bodyPr/>
          <a:lstStyle/>
          <a:p>
            <a:fld id="{AED39775-11C2-44BC-8C9B-FC88FD9B4394}" type="slidenum">
              <a:rPr lang="id-ID" smtClean="0"/>
              <a:t>18</a:t>
            </a:fld>
            <a:endParaRPr lang="id-ID"/>
          </a:p>
        </p:txBody>
      </p:sp>
    </p:spTree>
    <p:extLst>
      <p:ext uri="{BB962C8B-B14F-4D97-AF65-F5344CB8AC3E}">
        <p14:creationId xmlns:p14="http://schemas.microsoft.com/office/powerpoint/2010/main" val="2363910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Halaman ini menampilkan informasi terkait tanaman yang telah pengguna masukan data sebelumnya. Perbedaan utama antara halaman Analitik dan Informasi terletak pada bentuk tanamannya. Jika pada analitik tanaman hanya berupa simulasi, maka pada halaman informasi tanaman sudah dimulai penanaman oleh pengguna (petani). Halaman ini akan membimbing pengguna dari awal (penanaman) sampai akhir (pemanenan), seperti pada . Dengan menggunakan kemampuan mesin dan kecerdasan buatan, tampilan yang didapatkan akan bervariasi terkait data yang ada.</a:t>
            </a:r>
          </a:p>
        </p:txBody>
      </p:sp>
      <p:sp>
        <p:nvSpPr>
          <p:cNvPr id="4" name="Slide Number Placeholder 3"/>
          <p:cNvSpPr>
            <a:spLocks noGrp="1"/>
          </p:cNvSpPr>
          <p:nvPr>
            <p:ph type="sldNum" sz="quarter" idx="5"/>
          </p:nvPr>
        </p:nvSpPr>
        <p:spPr/>
        <p:txBody>
          <a:bodyPr/>
          <a:lstStyle/>
          <a:p>
            <a:fld id="{AED39775-11C2-44BC-8C9B-FC88FD9B4394}" type="slidenum">
              <a:rPr lang="id-ID" smtClean="0"/>
              <a:t>19</a:t>
            </a:fld>
            <a:endParaRPr lang="id-ID"/>
          </a:p>
        </p:txBody>
      </p:sp>
    </p:spTree>
    <p:extLst>
      <p:ext uri="{BB962C8B-B14F-4D97-AF65-F5344CB8AC3E}">
        <p14:creationId xmlns:p14="http://schemas.microsoft.com/office/powerpoint/2010/main" val="4085436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82719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Jika pengguna mengalami kesusahan ketika melakukan hal yang direkomendasikan oleh aplikasi, atau ada yang ingin dipelajari lebih lanjut, maka pengguna dapat mengakses halaman ini. pada gambar 9, terlihat bahwa pengguna dapat melakukan konsultasi dan </a:t>
            </a:r>
            <a:r>
              <a:rPr lang="id-ID" dirty="0" err="1"/>
              <a:t>webinar</a:t>
            </a:r>
            <a:r>
              <a:rPr lang="id-ID" dirty="0"/>
              <a:t> dengan ahli.</a:t>
            </a:r>
          </a:p>
        </p:txBody>
      </p:sp>
      <p:sp>
        <p:nvSpPr>
          <p:cNvPr id="4" name="Slide Number Placeholder 3"/>
          <p:cNvSpPr>
            <a:spLocks noGrp="1"/>
          </p:cNvSpPr>
          <p:nvPr>
            <p:ph type="sldNum" sz="quarter" idx="5"/>
          </p:nvPr>
        </p:nvSpPr>
        <p:spPr/>
        <p:txBody>
          <a:bodyPr/>
          <a:lstStyle/>
          <a:p>
            <a:fld id="{AED39775-11C2-44BC-8C9B-FC88FD9B4394}" type="slidenum">
              <a:rPr lang="id-ID" smtClean="0"/>
              <a:t>20</a:t>
            </a:fld>
            <a:endParaRPr lang="id-ID"/>
          </a:p>
        </p:txBody>
      </p:sp>
    </p:spTree>
    <p:extLst>
      <p:ext uri="{BB962C8B-B14F-4D97-AF65-F5344CB8AC3E}">
        <p14:creationId xmlns:p14="http://schemas.microsoft.com/office/powerpoint/2010/main" val="82199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Aplikasi</a:t>
            </a:r>
            <a:r>
              <a:rPr lang="en-US" dirty="0"/>
              <a:t> ini </a:t>
            </a:r>
            <a:r>
              <a:rPr lang="en-US" dirty="0" err="1"/>
              <a:t>memiliki</a:t>
            </a:r>
            <a:r>
              <a:rPr lang="en-US" dirty="0"/>
              <a:t> </a:t>
            </a:r>
            <a:r>
              <a:rPr lang="en-US" dirty="0" err="1"/>
              <a:t>banyak</a:t>
            </a:r>
            <a:r>
              <a:rPr lang="en-US" dirty="0"/>
              <a:t> </a:t>
            </a:r>
            <a:r>
              <a:rPr lang="en-US" dirty="0" err="1"/>
              <a:t>sekali</a:t>
            </a:r>
            <a:r>
              <a:rPr lang="en-US" dirty="0"/>
              <a:t> </a:t>
            </a:r>
            <a:r>
              <a:rPr lang="en-US" dirty="0" err="1"/>
              <a:t>manfaat</a:t>
            </a:r>
            <a:r>
              <a:rPr lang="en-US" dirty="0"/>
              <a:t>.</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21</a:t>
            </a:fld>
            <a:endParaRPr lang="id-ID"/>
          </a:p>
        </p:txBody>
      </p:sp>
    </p:spTree>
    <p:extLst>
      <p:ext uri="{BB962C8B-B14F-4D97-AF65-F5344CB8AC3E}">
        <p14:creationId xmlns:p14="http://schemas.microsoft.com/office/powerpoint/2010/main" val="67835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Untuk </a:t>
            </a:r>
            <a:r>
              <a:rPr lang="en-US" dirty="0" err="1"/>
              <a:t>mendukung</a:t>
            </a:r>
            <a:r>
              <a:rPr lang="en-US" dirty="0"/>
              <a:t> </a:t>
            </a:r>
            <a:r>
              <a:rPr lang="en-US" dirty="0" err="1"/>
              <a:t>terwujudnya</a:t>
            </a:r>
            <a:r>
              <a:rPr lang="en-US" dirty="0"/>
              <a:t> </a:t>
            </a:r>
            <a:r>
              <a:rPr lang="en-US" dirty="0" err="1"/>
              <a:t>manfaat</a:t>
            </a:r>
            <a:r>
              <a:rPr lang="en-US" dirty="0"/>
              <a:t> </a:t>
            </a:r>
            <a:r>
              <a:rPr lang="en-US" dirty="0" err="1"/>
              <a:t>tersebut</a:t>
            </a:r>
            <a:r>
              <a:rPr lang="en-US" dirty="0"/>
              <a:t>, </a:t>
            </a:r>
            <a:r>
              <a:rPr lang="en-US" dirty="0" err="1"/>
              <a:t>potensi</a:t>
            </a:r>
            <a:r>
              <a:rPr lang="en-US" dirty="0"/>
              <a:t> </a:t>
            </a:r>
            <a:r>
              <a:rPr lang="en-US" dirty="0" err="1"/>
              <a:t>pengembangan</a:t>
            </a:r>
            <a:r>
              <a:rPr lang="en-US" dirty="0"/>
              <a:t> yang </a:t>
            </a:r>
            <a:r>
              <a:rPr lang="en-US" dirty="0" err="1"/>
              <a:t>akan</a:t>
            </a:r>
            <a:r>
              <a:rPr lang="en-US" dirty="0"/>
              <a:t> kami </a:t>
            </a:r>
            <a:r>
              <a:rPr lang="en-US" dirty="0" err="1"/>
              <a:t>lakukan</a:t>
            </a:r>
            <a:r>
              <a:rPr lang="en-US" dirty="0"/>
              <a:t> </a:t>
            </a:r>
            <a:r>
              <a:rPr lang="en-US" dirty="0" err="1"/>
              <a:t>mencakup</a:t>
            </a:r>
            <a:r>
              <a:rPr lang="en-US" dirty="0"/>
              <a:t>, </a:t>
            </a:r>
            <a:r>
              <a:rPr lang="en-US" dirty="0" err="1"/>
              <a:t>yaitu</a:t>
            </a:r>
            <a:r>
              <a:rPr lang="en-US" dirty="0"/>
              <a:t> pada </a:t>
            </a:r>
            <a:r>
              <a:rPr lang="en-US" dirty="0" err="1"/>
              <a:t>tahun</a:t>
            </a:r>
            <a:r>
              <a:rPr lang="en-US" dirty="0"/>
              <a:t> …</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22</a:t>
            </a:fld>
            <a:endParaRPr lang="id-ID"/>
          </a:p>
        </p:txBody>
      </p:sp>
    </p:spTree>
    <p:extLst>
      <p:ext uri="{BB962C8B-B14F-4D97-AF65-F5344CB8AC3E}">
        <p14:creationId xmlns:p14="http://schemas.microsoft.com/office/powerpoint/2010/main" val="3881504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baca</a:t>
            </a:r>
            <a:r>
              <a:rPr lang="en-US" dirty="0"/>
              <a:t> quote</a:t>
            </a:r>
          </a:p>
          <a:p>
            <a:r>
              <a:rPr lang="en-US" dirty="0"/>
              <a:t>Akhir kata, </a:t>
            </a:r>
            <a:r>
              <a:rPr lang="en-US" dirty="0" err="1"/>
              <a:t>harapan</a:t>
            </a:r>
            <a:r>
              <a:rPr lang="en-US" dirty="0"/>
              <a:t> kami </a:t>
            </a:r>
            <a:r>
              <a:rPr lang="en-US" dirty="0" err="1"/>
              <a:t>adalah</a:t>
            </a:r>
            <a:r>
              <a:rPr lang="en-US" dirty="0"/>
              <a:t> kami </a:t>
            </a:r>
            <a:r>
              <a:rPr lang="en-US" dirty="0" err="1"/>
              <a:t>tuangkan</a:t>
            </a:r>
            <a:r>
              <a:rPr lang="en-US" dirty="0"/>
              <a:t> </a:t>
            </a:r>
            <a:r>
              <a:rPr lang="en-US" dirty="0" err="1"/>
              <a:t>kedalam</a:t>
            </a:r>
            <a:r>
              <a:rPr lang="en-US" dirty="0"/>
              <a:t> </a:t>
            </a:r>
            <a:r>
              <a:rPr lang="en-US" dirty="0" err="1"/>
              <a:t>gagasan</a:t>
            </a:r>
            <a:r>
              <a:rPr lang="en-US" dirty="0"/>
              <a:t> prototype ini sebagai </a:t>
            </a:r>
            <a:r>
              <a:rPr lang="en-US" dirty="0" err="1"/>
              <a:t>wujud</a:t>
            </a:r>
            <a:r>
              <a:rPr lang="en-US" dirty="0"/>
              <a:t> </a:t>
            </a:r>
            <a:r>
              <a:rPr lang="en-US" dirty="0" err="1"/>
              <a:t>intervensi</a:t>
            </a:r>
            <a:r>
              <a:rPr lang="en-US" dirty="0"/>
              <a:t> </a:t>
            </a:r>
            <a:r>
              <a:rPr lang="en-US" dirty="0" err="1"/>
              <a:t>pembangunan</a:t>
            </a:r>
            <a:r>
              <a:rPr lang="en-US" dirty="0"/>
              <a:t> </a:t>
            </a:r>
            <a:r>
              <a:rPr lang="en-US" dirty="0" err="1"/>
              <a:t>pertanian</a:t>
            </a:r>
            <a:r>
              <a:rPr lang="en-US" dirty="0"/>
              <a:t> </a:t>
            </a:r>
            <a:r>
              <a:rPr lang="en-US" dirty="0" err="1"/>
              <a:t>berkelanjutan</a:t>
            </a:r>
            <a:r>
              <a:rPr lang="en-US" dirty="0"/>
              <a:t> demi </a:t>
            </a:r>
            <a:r>
              <a:rPr lang="en-US" dirty="0" err="1"/>
              <a:t>terwujudnya</a:t>
            </a:r>
            <a:r>
              <a:rPr lang="en-US" dirty="0"/>
              <a:t> </a:t>
            </a:r>
            <a:r>
              <a:rPr lang="en-US" dirty="0" err="1"/>
              <a:t>ketahanan</a:t>
            </a:r>
            <a:r>
              <a:rPr lang="en-US" dirty="0"/>
              <a:t> </a:t>
            </a:r>
            <a:r>
              <a:rPr lang="en-US" dirty="0" err="1"/>
              <a:t>pangan</a:t>
            </a:r>
            <a:r>
              <a:rPr lang="en-US" dirty="0"/>
              <a:t> dan </a:t>
            </a:r>
            <a:r>
              <a:rPr lang="en-US" dirty="0" err="1"/>
              <a:t>mengakhiri</a:t>
            </a:r>
            <a:r>
              <a:rPr lang="en-US" dirty="0"/>
              <a:t> </a:t>
            </a:r>
            <a:r>
              <a:rPr lang="en-US" dirty="0" err="1"/>
              <a:t>kelaparan</a:t>
            </a:r>
            <a:r>
              <a:rPr lang="en-US" dirty="0"/>
              <a:t> di Indonesia.</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23</a:t>
            </a:fld>
            <a:endParaRPr lang="id-ID"/>
          </a:p>
        </p:txBody>
      </p:sp>
    </p:spTree>
    <p:extLst>
      <p:ext uri="{BB962C8B-B14F-4D97-AF65-F5344CB8AC3E}">
        <p14:creationId xmlns:p14="http://schemas.microsoft.com/office/powerpoint/2010/main" val="3766831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Sekian</a:t>
            </a:r>
            <a:r>
              <a:rPr lang="en-US" dirty="0"/>
              <a:t> yang </a:t>
            </a:r>
            <a:r>
              <a:rPr lang="en-US" dirty="0" err="1"/>
              <a:t>dapat</a:t>
            </a:r>
            <a:r>
              <a:rPr lang="en-US" dirty="0"/>
              <a:t> kami </a:t>
            </a:r>
            <a:r>
              <a:rPr lang="en-US" dirty="0" err="1"/>
              <a:t>sampaikan</a:t>
            </a:r>
            <a:r>
              <a:rPr lang="en-US" dirty="0"/>
              <a:t>, kami </a:t>
            </a:r>
            <a:r>
              <a:rPr lang="en-US" dirty="0" err="1"/>
              <a:t>kembalikan</a:t>
            </a:r>
            <a:r>
              <a:rPr lang="en-US" dirty="0"/>
              <a:t> ke moderator</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24</a:t>
            </a:fld>
            <a:endParaRPr lang="id-ID"/>
          </a:p>
        </p:txBody>
      </p:sp>
    </p:spTree>
    <p:extLst>
      <p:ext uri="{BB962C8B-B14F-4D97-AF65-F5344CB8AC3E}">
        <p14:creationId xmlns:p14="http://schemas.microsoft.com/office/powerpoint/2010/main" val="44418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Berdasarkan</a:t>
            </a:r>
            <a:r>
              <a:rPr lang="en-US" dirty="0"/>
              <a:t> data </a:t>
            </a:r>
            <a:r>
              <a:rPr lang="en-US" dirty="0" err="1"/>
              <a:t>dari</a:t>
            </a:r>
            <a:r>
              <a:rPr lang="en-US" dirty="0"/>
              <a:t> badan </a:t>
            </a:r>
            <a:r>
              <a:rPr lang="en-US" dirty="0" err="1"/>
              <a:t>pusat</a:t>
            </a:r>
            <a:r>
              <a:rPr lang="en-US" dirty="0"/>
              <a:t> </a:t>
            </a:r>
            <a:r>
              <a:rPr lang="en-US" dirty="0" err="1"/>
              <a:t>statistik</a:t>
            </a:r>
            <a:r>
              <a:rPr lang="en-US" dirty="0"/>
              <a:t>, yang </a:t>
            </a:r>
            <a:r>
              <a:rPr lang="en-US" dirty="0" err="1"/>
              <a:t>menunjukkan</a:t>
            </a:r>
            <a:r>
              <a:rPr lang="en-US" dirty="0"/>
              <a:t> bahwa </a:t>
            </a:r>
            <a:r>
              <a:rPr lang="en-US" dirty="0" err="1"/>
              <a:t>angka</a:t>
            </a:r>
            <a:r>
              <a:rPr lang="en-US" dirty="0"/>
              <a:t> </a:t>
            </a:r>
            <a:r>
              <a:rPr lang="en-US" dirty="0" err="1"/>
              <a:t>kemiskinan</a:t>
            </a:r>
            <a:r>
              <a:rPr lang="en-US" dirty="0"/>
              <a:t> di Indonesia </a:t>
            </a:r>
            <a:r>
              <a:rPr lang="en-US" dirty="0" err="1"/>
              <a:t>masih</a:t>
            </a:r>
            <a:r>
              <a:rPr lang="en-US" dirty="0"/>
              <a:t> </a:t>
            </a:r>
            <a:r>
              <a:rPr lang="en-US" dirty="0" err="1"/>
              <a:t>tinggi</a:t>
            </a:r>
            <a:r>
              <a:rPr lang="en-US" dirty="0"/>
              <a:t> </a:t>
            </a:r>
            <a:r>
              <a:rPr lang="en-US" dirty="0" err="1"/>
              <a:t>sebesar</a:t>
            </a:r>
            <a:r>
              <a:rPr lang="en-US" dirty="0"/>
              <a:t> 10.8% </a:t>
            </a:r>
            <a:r>
              <a:rPr lang="en-US" dirty="0" err="1"/>
              <a:t>dari</a:t>
            </a:r>
            <a:r>
              <a:rPr lang="en-US" dirty="0"/>
              <a:t> total </a:t>
            </a:r>
            <a:r>
              <a:rPr lang="en-US" dirty="0" err="1"/>
              <a:t>penduduk</a:t>
            </a:r>
            <a:r>
              <a:rPr lang="en-US" dirty="0"/>
              <a:t> di Indonesia.</a:t>
            </a:r>
            <a:endParaRPr lang="id-ID"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4912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dan</a:t>
            </a:r>
            <a:r>
              <a:rPr lang="id-ID" dirty="0"/>
              <a:t> sungguh memprihatinkan bahwa sektor </a:t>
            </a:r>
            <a:r>
              <a:rPr lang="en-US" dirty="0" err="1"/>
              <a:t>pertanian</a:t>
            </a:r>
            <a:r>
              <a:rPr lang="en-US" dirty="0"/>
              <a:t> </a:t>
            </a:r>
            <a:r>
              <a:rPr lang="id-ID" dirty="0"/>
              <a:t>menyumbang angka kemiskinan paling besar dibanding sektor lain, yaitu sebesar 50,84%.</a:t>
            </a:r>
          </a:p>
          <a:p>
            <a:endParaRPr lang="id-ID"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995187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id-ID" dirty="0"/>
              <a:t>Fakta ini selaras dengan data yang </a:t>
            </a:r>
            <a:r>
              <a:rPr lang="id-ID" dirty="0" err="1"/>
              <a:t>ditunjukan</a:t>
            </a:r>
            <a:r>
              <a:rPr lang="id-ID" dirty="0"/>
              <a:t> pada </a:t>
            </a:r>
            <a:r>
              <a:rPr lang="id-ID" dirty="0" err="1"/>
              <a:t>infografis</a:t>
            </a:r>
            <a:r>
              <a:rPr lang="id-ID" dirty="0"/>
              <a:t> berikut yang menyatakan bahwa, pedesaan yang merupakan tempat utama dari sektor pertanian, memiliki tingkat kemiskinan yang lebih tinggi dibandingkan dengan perkotaan, dan itu terjadi hampir di seluruh pulau di Indonesia.</a:t>
            </a:r>
          </a:p>
          <a:p>
            <a:endParaRPr lang="id-ID"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677002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sebagai negara yang </a:t>
            </a:r>
            <a:r>
              <a:rPr lang="en-US" dirty="0" err="1"/>
              <a:t>telah</a:t>
            </a:r>
            <a:r>
              <a:rPr lang="en-US" dirty="0"/>
              <a:t> </a:t>
            </a:r>
            <a:r>
              <a:rPr lang="en-US" dirty="0" err="1"/>
              <a:t>mengikutsertakan</a:t>
            </a:r>
            <a:r>
              <a:rPr lang="en-US" dirty="0"/>
              <a:t> </a:t>
            </a:r>
            <a:r>
              <a:rPr lang="en-US" dirty="0" err="1"/>
              <a:t>dirinya</a:t>
            </a:r>
            <a:r>
              <a:rPr lang="en-US" dirty="0"/>
              <a:t> dan </a:t>
            </a:r>
            <a:r>
              <a:rPr lang="en-US" dirty="0" err="1"/>
              <a:t>telah</a:t>
            </a:r>
            <a:r>
              <a:rPr lang="en-US" dirty="0"/>
              <a:t> </a:t>
            </a:r>
            <a:r>
              <a:rPr lang="en-US" dirty="0" err="1"/>
              <a:t>menandatangani</a:t>
            </a:r>
            <a:r>
              <a:rPr lang="en-US" dirty="0"/>
              <a:t> Agenda </a:t>
            </a:r>
            <a:r>
              <a:rPr lang="en-US" dirty="0" err="1"/>
              <a:t>Tujuan</a:t>
            </a:r>
            <a:r>
              <a:rPr lang="en-US" dirty="0"/>
              <a:t> Pembangunan </a:t>
            </a:r>
            <a:r>
              <a:rPr lang="en-US" dirty="0" err="1"/>
              <a:t>Berkelanjutan</a:t>
            </a:r>
            <a:r>
              <a:rPr lang="en-US" dirty="0"/>
              <a:t> (Sustainable Development Goals) pada </a:t>
            </a:r>
            <a:r>
              <a:rPr lang="en-US" dirty="0" err="1"/>
              <a:t>tanggal</a:t>
            </a:r>
            <a:r>
              <a:rPr lang="en-US" dirty="0"/>
              <a:t> 25 September 2015 </a:t>
            </a:r>
            <a:r>
              <a:rPr lang="en-US" dirty="0" err="1"/>
              <a:t>tentu</a:t>
            </a:r>
            <a:r>
              <a:rPr lang="en-US" dirty="0"/>
              <a:t> </a:t>
            </a:r>
            <a:r>
              <a:rPr lang="en-US" dirty="0" err="1"/>
              <a:t>fakta</a:t>
            </a:r>
            <a:r>
              <a:rPr lang="en-US" dirty="0"/>
              <a:t> </a:t>
            </a:r>
            <a:r>
              <a:rPr lang="en-US" dirty="0" err="1"/>
              <a:t>sebelumnya</a:t>
            </a:r>
            <a:r>
              <a:rPr lang="en-US" dirty="0"/>
              <a:t>, </a:t>
            </a:r>
            <a:r>
              <a:rPr lang="en-US" dirty="0" err="1"/>
              <a:t>menjadi</a:t>
            </a:r>
            <a:r>
              <a:rPr lang="en-US" dirty="0"/>
              <a:t> PR </a:t>
            </a:r>
            <a:r>
              <a:rPr lang="en-US" dirty="0" err="1"/>
              <a:t>besar</a:t>
            </a:r>
            <a:r>
              <a:rPr lang="en-US" dirty="0"/>
              <a:t> </a:t>
            </a:r>
            <a:r>
              <a:rPr lang="en-US" dirty="0" err="1"/>
              <a:t>bagi</a:t>
            </a:r>
            <a:r>
              <a:rPr lang="en-US" dirty="0"/>
              <a:t> </a:t>
            </a:r>
            <a:r>
              <a:rPr lang="en-US" dirty="0" err="1"/>
              <a:t>indonesia</a:t>
            </a:r>
            <a:r>
              <a:rPr lang="en-US" dirty="0"/>
              <a:t> untuk </a:t>
            </a:r>
            <a:r>
              <a:rPr lang="en-US" dirty="0" err="1"/>
              <a:t>mewujudkan</a:t>
            </a:r>
            <a:r>
              <a:rPr lang="en-US" dirty="0"/>
              <a:t> tujuan2 </a:t>
            </a:r>
            <a:r>
              <a:rPr lang="en-US" dirty="0" err="1"/>
              <a:t>dari</a:t>
            </a:r>
            <a:r>
              <a:rPr lang="en-US" dirty="0"/>
              <a:t> SDGs itu </a:t>
            </a:r>
            <a:r>
              <a:rPr lang="en-US" dirty="0" err="1"/>
              <a:t>sendiri</a:t>
            </a:r>
            <a:r>
              <a:rPr lang="en-US" dirty="0"/>
              <a:t>, </a:t>
            </a:r>
            <a:r>
              <a:rPr lang="en-US" dirty="0" err="1"/>
              <a:t>terutama</a:t>
            </a:r>
            <a:r>
              <a:rPr lang="en-US" dirty="0"/>
              <a:t> </a:t>
            </a:r>
            <a:r>
              <a:rPr lang="en-US" dirty="0" err="1"/>
              <a:t>tujuan</a:t>
            </a:r>
            <a:r>
              <a:rPr lang="en-US" dirty="0"/>
              <a:t> </a:t>
            </a:r>
            <a:r>
              <a:rPr lang="en-US" dirty="0" err="1"/>
              <a:t>poin</a:t>
            </a:r>
            <a:r>
              <a:rPr lang="en-US" dirty="0"/>
              <a:t> 1 dan 2 yang </a:t>
            </a:r>
            <a:r>
              <a:rPr lang="en-US" dirty="0" err="1"/>
              <a:t>berbunyi</a:t>
            </a:r>
            <a:r>
              <a:rPr lang="en-US" dirty="0"/>
              <a:t> “</a:t>
            </a:r>
            <a:r>
              <a:rPr lang="en-US" dirty="0" err="1"/>
              <a:t>mengakhiri</a:t>
            </a:r>
            <a:r>
              <a:rPr lang="en-US" dirty="0"/>
              <a:t> </a:t>
            </a:r>
            <a:r>
              <a:rPr lang="en-US" dirty="0" err="1"/>
              <a:t>kemiskinan</a:t>
            </a:r>
            <a:r>
              <a:rPr lang="en-US" dirty="0"/>
              <a:t> dan </a:t>
            </a:r>
            <a:r>
              <a:rPr lang="en-US" dirty="0" err="1"/>
              <a:t>mengakhiri</a:t>
            </a:r>
            <a:r>
              <a:rPr lang="en-US" dirty="0"/>
              <a:t> </a:t>
            </a:r>
            <a:r>
              <a:rPr lang="en-US" dirty="0" err="1"/>
              <a:t>kelaparan</a:t>
            </a:r>
            <a:r>
              <a:rPr lang="en-US" dirty="0"/>
              <a:t>”</a:t>
            </a:r>
          </a:p>
          <a:p>
            <a:pPr lvl="0"/>
            <a:endParaRPr lang="en-US" dirty="0"/>
          </a:p>
          <a:p>
            <a:pPr lvl="0"/>
            <a:r>
              <a:rPr lang="en-US" dirty="0"/>
              <a:t>Untuk bisa </a:t>
            </a:r>
            <a:r>
              <a:rPr lang="en-US" dirty="0" err="1"/>
              <a:t>mengakhiri</a:t>
            </a:r>
            <a:r>
              <a:rPr lang="en-US" dirty="0"/>
              <a:t> </a:t>
            </a:r>
            <a:r>
              <a:rPr lang="en-US" dirty="0" err="1"/>
              <a:t>kelaparan</a:t>
            </a:r>
            <a:r>
              <a:rPr lang="en-US" dirty="0"/>
              <a:t>, </a:t>
            </a:r>
            <a:r>
              <a:rPr lang="en-US" dirty="0" err="1"/>
              <a:t>perlu</a:t>
            </a:r>
            <a:r>
              <a:rPr lang="en-US" dirty="0"/>
              <a:t> </a:t>
            </a:r>
            <a:r>
              <a:rPr lang="en-US" dirty="0" err="1"/>
              <a:t>tercapainya</a:t>
            </a:r>
            <a:r>
              <a:rPr lang="en-US" dirty="0"/>
              <a:t> </a:t>
            </a:r>
            <a:r>
              <a:rPr lang="en-US" dirty="0" err="1"/>
              <a:t>ketahanan</a:t>
            </a:r>
            <a:r>
              <a:rPr lang="en-US" dirty="0"/>
              <a:t> </a:t>
            </a:r>
            <a:r>
              <a:rPr lang="en-US" dirty="0" err="1"/>
              <a:t>pangan</a:t>
            </a:r>
            <a:r>
              <a:rPr lang="en-US" dirty="0"/>
              <a:t> di </a:t>
            </a:r>
            <a:r>
              <a:rPr lang="en-US" dirty="0" err="1"/>
              <a:t>suatu</a:t>
            </a:r>
            <a:r>
              <a:rPr lang="en-US" dirty="0"/>
              <a:t> negara. Dan untuk </a:t>
            </a:r>
            <a:r>
              <a:rPr lang="en-US" dirty="0" err="1"/>
              <a:t>mencapai</a:t>
            </a:r>
            <a:r>
              <a:rPr lang="en-US" dirty="0"/>
              <a:t> </a:t>
            </a:r>
            <a:r>
              <a:rPr lang="en-US" dirty="0" err="1"/>
              <a:t>ketahanan</a:t>
            </a:r>
            <a:r>
              <a:rPr lang="en-US" dirty="0"/>
              <a:t> </a:t>
            </a:r>
            <a:r>
              <a:rPr lang="en-US" dirty="0" err="1"/>
              <a:t>pangan</a:t>
            </a:r>
            <a:r>
              <a:rPr lang="en-US" dirty="0"/>
              <a:t>, </a:t>
            </a:r>
            <a:r>
              <a:rPr lang="en-US" dirty="0" err="1"/>
              <a:t>pertanian</a:t>
            </a:r>
            <a:r>
              <a:rPr lang="en-US" dirty="0"/>
              <a:t> </a:t>
            </a:r>
            <a:r>
              <a:rPr lang="en-US" dirty="0" err="1"/>
              <a:t>suatu</a:t>
            </a:r>
            <a:r>
              <a:rPr lang="en-US" dirty="0"/>
              <a:t> negara </a:t>
            </a:r>
            <a:r>
              <a:rPr lang="en-US" dirty="0" err="1"/>
              <a:t>haruslah</a:t>
            </a:r>
            <a:r>
              <a:rPr lang="en-US" dirty="0"/>
              <a:t> </a:t>
            </a:r>
            <a:r>
              <a:rPr lang="en-US" dirty="0" err="1"/>
              <a:t>memiliki</a:t>
            </a:r>
            <a:r>
              <a:rPr lang="en-US" dirty="0"/>
              <a:t> </a:t>
            </a:r>
            <a:r>
              <a:rPr lang="en-US" dirty="0" err="1"/>
              <a:t>kriteria</a:t>
            </a:r>
            <a:r>
              <a:rPr lang="en-US" dirty="0"/>
              <a:t> </a:t>
            </a:r>
            <a:r>
              <a:rPr lang="en-US" dirty="0" err="1"/>
              <a:t>pertanian</a:t>
            </a:r>
            <a:r>
              <a:rPr lang="en-US" dirty="0"/>
              <a:t> </a:t>
            </a:r>
            <a:r>
              <a:rPr lang="en-US" dirty="0" err="1"/>
              <a:t>berkelanjutan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Akan </a:t>
            </a:r>
            <a:r>
              <a:rPr lang="en-US" dirty="0" err="1"/>
              <a:t>tetapi</a:t>
            </a:r>
            <a:r>
              <a:rPr lang="en-US" dirty="0"/>
              <a:t> </a:t>
            </a:r>
            <a:r>
              <a:rPr lang="en-US" dirty="0" err="1"/>
              <a:t>sektor</a:t>
            </a:r>
            <a:r>
              <a:rPr lang="en-US" dirty="0"/>
              <a:t> </a:t>
            </a:r>
            <a:r>
              <a:rPr lang="en-US" dirty="0" err="1"/>
              <a:t>pertanian</a:t>
            </a:r>
            <a:r>
              <a:rPr lang="en-US" dirty="0"/>
              <a:t> Indonesia </a:t>
            </a:r>
            <a:r>
              <a:rPr lang="en-US" dirty="0" err="1"/>
              <a:t>belum</a:t>
            </a:r>
            <a:r>
              <a:rPr lang="en-US" dirty="0"/>
              <a:t> </a:t>
            </a:r>
            <a:r>
              <a:rPr lang="en-US" dirty="0" err="1"/>
              <a:t>dapat</a:t>
            </a:r>
            <a:r>
              <a:rPr lang="en-US" dirty="0"/>
              <a:t> </a:t>
            </a:r>
            <a:r>
              <a:rPr lang="en-US" dirty="0" err="1"/>
              <a:t>dikatakan</a:t>
            </a:r>
            <a:r>
              <a:rPr lang="en-US" dirty="0"/>
              <a:t> sebagai </a:t>
            </a:r>
            <a:r>
              <a:rPr lang="en-US" dirty="0" err="1"/>
              <a:t>pertanian</a:t>
            </a:r>
            <a:r>
              <a:rPr lang="en-US" dirty="0"/>
              <a:t> </a:t>
            </a:r>
            <a:r>
              <a:rPr lang="en-US" dirty="0" err="1"/>
              <a:t>berkelanjutan</a:t>
            </a:r>
            <a:r>
              <a:rPr lang="en-US" dirty="0"/>
              <a:t>. </a:t>
            </a:r>
            <a:r>
              <a:rPr lang="en-US" dirty="0" err="1"/>
              <a:t>Dikarenakan</a:t>
            </a:r>
            <a:r>
              <a:rPr lang="en-US" dirty="0"/>
              <a:t> dalam </a:t>
            </a:r>
            <a:r>
              <a:rPr lang="en-US" dirty="0" err="1"/>
              <a:t>pengembangannya</a:t>
            </a:r>
            <a:r>
              <a:rPr lang="en-US" dirty="0"/>
              <a:t> para </a:t>
            </a:r>
            <a:r>
              <a:rPr lang="en-US" dirty="0" err="1"/>
              <a:t>petani</a:t>
            </a:r>
            <a:r>
              <a:rPr lang="en-US" dirty="0"/>
              <a:t> </a:t>
            </a:r>
            <a:r>
              <a:rPr lang="en-US" dirty="0" err="1"/>
              <a:t>kerap</a:t>
            </a:r>
            <a:r>
              <a:rPr lang="en-US" dirty="0"/>
              <a:t> </a:t>
            </a:r>
            <a:r>
              <a:rPr lang="en-US" dirty="0" err="1"/>
              <a:t>menggunakan</a:t>
            </a:r>
            <a:r>
              <a:rPr lang="en-US" dirty="0"/>
              <a:t> </a:t>
            </a:r>
            <a:r>
              <a:rPr lang="en-US" b="1" dirty="0" err="1"/>
              <a:t>ilmu</a:t>
            </a:r>
            <a:r>
              <a:rPr lang="en-US" b="1" dirty="0"/>
              <a:t> tidak </a:t>
            </a:r>
            <a:r>
              <a:rPr lang="en-US" b="1" dirty="0" err="1"/>
              <a:t>pasti</a:t>
            </a:r>
            <a:r>
              <a:rPr lang="en-US" b="1" dirty="0"/>
              <a:t>. </a:t>
            </a:r>
          </a:p>
          <a:p>
            <a:pPr lvl="0"/>
            <a:endParaRPr lang="en-US" dirty="0"/>
          </a:p>
          <a:p>
            <a:pPr lvl="0"/>
            <a:r>
              <a:rPr lang="en-US" dirty="0" err="1"/>
              <a:t>Secara</a:t>
            </a:r>
            <a:r>
              <a:rPr lang="en-US" dirty="0"/>
              <a:t> </a:t>
            </a:r>
            <a:r>
              <a:rPr lang="en-US" dirty="0" err="1"/>
              <a:t>umum</a:t>
            </a:r>
            <a:r>
              <a:rPr lang="en-US" dirty="0"/>
              <a:t>, </a:t>
            </a:r>
            <a:r>
              <a:rPr lang="en-US" dirty="0" err="1"/>
              <a:t>dilapangan</a:t>
            </a:r>
            <a:r>
              <a:rPr lang="en-US" dirty="0"/>
              <a:t> para </a:t>
            </a:r>
            <a:r>
              <a:rPr lang="en-US" dirty="0" err="1"/>
              <a:t>petani</a:t>
            </a:r>
            <a:r>
              <a:rPr lang="en-US" dirty="0"/>
              <a:t> </a:t>
            </a:r>
            <a:r>
              <a:rPr lang="en-US" dirty="0" err="1"/>
              <a:t>kerap</a:t>
            </a:r>
            <a:r>
              <a:rPr lang="en-US" dirty="0"/>
              <a:t> </a:t>
            </a:r>
            <a:r>
              <a:rPr lang="en-US" dirty="0" err="1"/>
              <a:t>mengolah</a:t>
            </a:r>
            <a:r>
              <a:rPr lang="en-US" dirty="0"/>
              <a:t> </a:t>
            </a:r>
            <a:r>
              <a:rPr lang="en-US" dirty="0" err="1"/>
              <a:t>lahan</a:t>
            </a:r>
            <a:r>
              <a:rPr lang="en-US" dirty="0"/>
              <a:t> </a:t>
            </a:r>
            <a:r>
              <a:rPr lang="en-US" dirty="0" err="1"/>
              <a:t>pertanian</a:t>
            </a:r>
            <a:r>
              <a:rPr lang="en-US" dirty="0"/>
              <a:t> </a:t>
            </a:r>
            <a:r>
              <a:rPr lang="en-US" dirty="0" err="1"/>
              <a:t>menggunakan</a:t>
            </a:r>
            <a:r>
              <a:rPr lang="en-US" dirty="0"/>
              <a:t> </a:t>
            </a:r>
            <a:r>
              <a:rPr lang="en-US" dirty="0" err="1"/>
              <a:t>cara</a:t>
            </a:r>
            <a:r>
              <a:rPr lang="en-US" dirty="0"/>
              <a:t> </a:t>
            </a:r>
            <a:r>
              <a:rPr lang="en-US" dirty="0" err="1"/>
              <a:t>konvensional</a:t>
            </a:r>
            <a:r>
              <a:rPr lang="en-US" dirty="0"/>
              <a:t> dalam </a:t>
            </a:r>
            <a:r>
              <a:rPr lang="en-US" dirty="0" err="1"/>
              <a:t>penggunaan</a:t>
            </a:r>
            <a:r>
              <a:rPr lang="en-US" dirty="0"/>
              <a:t> </a:t>
            </a:r>
            <a:r>
              <a:rPr lang="en-US" dirty="0" err="1"/>
              <a:t>jumlah</a:t>
            </a:r>
            <a:r>
              <a:rPr lang="en-US" dirty="0"/>
              <a:t> </a:t>
            </a:r>
            <a:r>
              <a:rPr lang="en-US" dirty="0" err="1"/>
              <a:t>bibit</a:t>
            </a:r>
            <a:r>
              <a:rPr lang="en-US" dirty="0"/>
              <a:t>, </a:t>
            </a:r>
            <a:r>
              <a:rPr lang="en-US" dirty="0" err="1"/>
              <a:t>pestisida</a:t>
            </a:r>
            <a:r>
              <a:rPr lang="en-US" dirty="0"/>
              <a:t>, </a:t>
            </a:r>
            <a:r>
              <a:rPr lang="en-US" dirty="0" err="1"/>
              <a:t>pupuk</a:t>
            </a:r>
            <a:r>
              <a:rPr lang="en-US" dirty="0"/>
              <a:t> dan air dalam </a:t>
            </a:r>
            <a:r>
              <a:rPr lang="en-US" dirty="0" err="1"/>
              <a:t>pengolahannya</a:t>
            </a:r>
            <a:r>
              <a:rPr lang="en-US" dirty="0"/>
              <a:t>. </a:t>
            </a:r>
          </a:p>
          <a:p>
            <a:pPr lvl="0"/>
            <a:endParaRPr lang="en-US" dirty="0"/>
          </a:p>
          <a:p>
            <a:pPr lvl="0"/>
            <a:r>
              <a:rPr lang="en-US" dirty="0" err="1"/>
              <a:t>Akibatnya</a:t>
            </a:r>
            <a:r>
              <a:rPr lang="en-US" dirty="0"/>
              <a:t> </a:t>
            </a:r>
            <a:r>
              <a:rPr lang="en-US" dirty="0" err="1"/>
              <a:t>bahan</a:t>
            </a:r>
            <a:r>
              <a:rPr lang="en-US" dirty="0"/>
              <a:t> </a:t>
            </a:r>
            <a:r>
              <a:rPr lang="en-US" dirty="0" err="1"/>
              <a:t>baku</a:t>
            </a:r>
            <a:r>
              <a:rPr lang="en-US" dirty="0"/>
              <a:t> </a:t>
            </a:r>
            <a:r>
              <a:rPr lang="en-US" dirty="0" err="1"/>
              <a:t>produksi</a:t>
            </a:r>
            <a:r>
              <a:rPr lang="en-US" dirty="0"/>
              <a:t> </a:t>
            </a:r>
            <a:r>
              <a:rPr lang="en-US" dirty="0" err="1"/>
              <a:t>sering</a:t>
            </a:r>
            <a:r>
              <a:rPr lang="en-US" dirty="0"/>
              <a:t> </a:t>
            </a:r>
            <a:r>
              <a:rPr lang="en-US" dirty="0" err="1"/>
              <a:t>berlebih</a:t>
            </a:r>
            <a:r>
              <a:rPr lang="en-US" dirty="0"/>
              <a:t>, </a:t>
            </a:r>
            <a:r>
              <a:rPr lang="en-US" dirty="0" err="1"/>
              <a:t>biaya</a:t>
            </a:r>
            <a:r>
              <a:rPr lang="en-US" dirty="0"/>
              <a:t> </a:t>
            </a:r>
            <a:r>
              <a:rPr lang="en-US" dirty="0" err="1"/>
              <a:t>produksi</a:t>
            </a:r>
            <a:r>
              <a:rPr lang="en-US" dirty="0"/>
              <a:t> mahal, dan </a:t>
            </a:r>
            <a:r>
              <a:rPr lang="en-US" dirty="0" err="1"/>
              <a:t>penurunan</a:t>
            </a:r>
            <a:r>
              <a:rPr lang="en-US" dirty="0"/>
              <a:t> </a:t>
            </a:r>
            <a:r>
              <a:rPr lang="en-US" dirty="0" err="1"/>
              <a:t>fungsi</a:t>
            </a:r>
            <a:r>
              <a:rPr lang="en-US" dirty="0"/>
              <a:t> </a:t>
            </a:r>
            <a:r>
              <a:rPr lang="en-US" dirty="0" err="1"/>
              <a:t>lahan</a:t>
            </a:r>
            <a:r>
              <a:rPr lang="en-US" dirty="0"/>
              <a:t> yang </a:t>
            </a:r>
            <a:r>
              <a:rPr lang="en-US" dirty="0" err="1"/>
              <a:t>akan</a:t>
            </a:r>
            <a:r>
              <a:rPr lang="en-US" dirty="0"/>
              <a:t> </a:t>
            </a:r>
            <a:r>
              <a:rPr lang="en-US" dirty="0" err="1"/>
              <a:t>menurunkan</a:t>
            </a:r>
            <a:r>
              <a:rPr lang="en-US" dirty="0"/>
              <a:t> </a:t>
            </a:r>
            <a:r>
              <a:rPr lang="en-US" dirty="0" err="1"/>
              <a:t>tingkat</a:t>
            </a:r>
            <a:r>
              <a:rPr lang="en-US" dirty="0"/>
              <a:t> </a:t>
            </a:r>
            <a:r>
              <a:rPr lang="en-US" dirty="0" err="1"/>
              <a:t>kesuburan</a:t>
            </a:r>
            <a:r>
              <a:rPr lang="en-US" dirty="0"/>
              <a:t> </a:t>
            </a:r>
            <a:r>
              <a:rPr lang="en-US" dirty="0" err="1"/>
              <a:t>tanah</a:t>
            </a:r>
            <a:r>
              <a:rPr lang="en-US" dirty="0"/>
              <a:t>, </a:t>
            </a:r>
            <a:r>
              <a:rPr lang="en-US" dirty="0" err="1"/>
              <a:t>unsur</a:t>
            </a:r>
            <a:r>
              <a:rPr lang="en-US" dirty="0"/>
              <a:t> hara dan  </a:t>
            </a:r>
            <a:r>
              <a:rPr lang="en-US" dirty="0" err="1"/>
              <a:t>produktivitas</a:t>
            </a:r>
            <a:r>
              <a:rPr lang="en-US" dirty="0"/>
              <a:t> </a:t>
            </a:r>
            <a:r>
              <a:rPr lang="en-US" dirty="0" err="1"/>
              <a:t>hasil</a:t>
            </a:r>
            <a:r>
              <a:rPr lang="en-US" dirty="0"/>
              <a:t> </a:t>
            </a:r>
            <a:r>
              <a:rPr lang="en-US" dirty="0" err="1"/>
              <a:t>pertanian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6000"/>
              </a:lnSpc>
            </a:pPr>
            <a:r>
              <a:rPr lang="en-US" dirty="0"/>
              <a:t>Oleh </a:t>
            </a:r>
            <a:r>
              <a:rPr lang="en-US" dirty="0" err="1"/>
              <a:t>karena</a:t>
            </a:r>
            <a:r>
              <a:rPr lang="en-US" dirty="0"/>
              <a:t> itu, kami </a:t>
            </a:r>
            <a:r>
              <a:rPr lang="en-US" dirty="0" err="1"/>
              <a:t>kontingen</a:t>
            </a:r>
            <a:r>
              <a:rPr lang="en-US" dirty="0"/>
              <a:t> </a:t>
            </a:r>
            <a:r>
              <a:rPr lang="en-US" dirty="0" err="1"/>
              <a:t>dari</a:t>
            </a:r>
            <a:r>
              <a:rPr lang="en-US" dirty="0"/>
              <a:t> </a:t>
            </a:r>
            <a:r>
              <a:rPr lang="en-US" dirty="0" err="1"/>
              <a:t>Sains</a:t>
            </a:r>
            <a:r>
              <a:rPr lang="en-US" dirty="0"/>
              <a:t> Data </a:t>
            </a:r>
            <a:r>
              <a:rPr lang="en-US" dirty="0" err="1"/>
              <a:t>Institut</a:t>
            </a:r>
            <a:r>
              <a:rPr lang="en-US" dirty="0"/>
              <a:t> </a:t>
            </a:r>
            <a:r>
              <a:rPr lang="en-US" dirty="0" err="1"/>
              <a:t>Teknologi</a:t>
            </a:r>
            <a:r>
              <a:rPr lang="en-US" dirty="0"/>
              <a:t> Sumatera </a:t>
            </a:r>
            <a:r>
              <a:rPr lang="en-US" dirty="0" err="1"/>
              <a:t>melalui</a:t>
            </a:r>
            <a:r>
              <a:rPr lang="en-US" dirty="0"/>
              <a:t> program </a:t>
            </a:r>
            <a:r>
              <a:rPr lang="id-ID" dirty="0"/>
              <a:t>Liga Ilmiah Institut Teknologi Sumatera 2021</a:t>
            </a:r>
            <a:r>
              <a:rPr lang="en-US" dirty="0"/>
              <a:t>, dengan </a:t>
            </a:r>
            <a:r>
              <a:rPr lang="en-US" dirty="0" err="1"/>
              <a:t>bangga</a:t>
            </a:r>
            <a:r>
              <a:rPr lang="en-US" dirty="0"/>
              <a:t> </a:t>
            </a:r>
            <a:r>
              <a:rPr lang="en-US" dirty="0" err="1"/>
              <a:t>mempersembahkan</a:t>
            </a:r>
            <a:endParaRPr lang="id-ID" dirty="0"/>
          </a:p>
        </p:txBody>
      </p:sp>
      <p:sp>
        <p:nvSpPr>
          <p:cNvPr id="4" name="Slide Number Placeholder 3"/>
          <p:cNvSpPr>
            <a:spLocks noGrp="1"/>
          </p:cNvSpPr>
          <p:nvPr>
            <p:ph type="sldNum" sz="quarter" idx="5"/>
          </p:nvPr>
        </p:nvSpPr>
        <p:spPr/>
        <p:txBody>
          <a:bodyPr/>
          <a:lstStyle/>
          <a:p>
            <a:fld id="{AED39775-11C2-44BC-8C9B-FC88FD9B4394}" type="slidenum">
              <a:rPr lang="id-ID" smtClean="0"/>
              <a:t>8</a:t>
            </a:fld>
            <a:endParaRPr lang="id-ID"/>
          </a:p>
        </p:txBody>
      </p:sp>
    </p:spTree>
    <p:extLst>
      <p:ext uri="{BB962C8B-B14F-4D97-AF65-F5344CB8AC3E}">
        <p14:creationId xmlns:p14="http://schemas.microsoft.com/office/powerpoint/2010/main" val="784698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t>
            </a:r>
            <a:r>
              <a:rPr lang="en-US" dirty="0" err="1"/>
              <a:t>Agrist</a:t>
            </a:r>
            <a:r>
              <a:rPr lang="en-US" dirty="0"/>
              <a:t>" : </a:t>
            </a:r>
            <a:r>
              <a:rPr lang="en-US" dirty="0" err="1"/>
              <a:t>Sistem</a:t>
            </a:r>
            <a:r>
              <a:rPr lang="en-US" dirty="0"/>
              <a:t> </a:t>
            </a:r>
            <a:r>
              <a:rPr lang="en-US" dirty="0" err="1"/>
              <a:t>Informasi</a:t>
            </a:r>
            <a:r>
              <a:rPr lang="en-US" dirty="0"/>
              <a:t> </a:t>
            </a:r>
            <a:r>
              <a:rPr lang="en-US" dirty="0" err="1"/>
              <a:t>Pertanian</a:t>
            </a:r>
            <a:r>
              <a:rPr lang="en-US" dirty="0"/>
              <a:t> </a:t>
            </a:r>
            <a:r>
              <a:rPr lang="en-US" dirty="0" err="1"/>
              <a:t>Terintegrasi</a:t>
            </a:r>
            <a:r>
              <a:rPr lang="en-US" dirty="0"/>
              <a:t> </a:t>
            </a:r>
            <a:r>
              <a:rPr lang="en-US" dirty="0" err="1"/>
              <a:t>Berbasis</a:t>
            </a:r>
            <a:r>
              <a:rPr lang="en-US" dirty="0"/>
              <a:t> </a:t>
            </a:r>
            <a:r>
              <a:rPr lang="en-US" dirty="0" err="1"/>
              <a:t>Aplikasi</a:t>
            </a:r>
            <a:r>
              <a:rPr lang="en-US" dirty="0"/>
              <a:t> Mobile untuk </a:t>
            </a:r>
            <a:r>
              <a:rPr lang="en-US" dirty="0" err="1"/>
              <a:t>Mendukung</a:t>
            </a:r>
            <a:r>
              <a:rPr lang="en-US" dirty="0"/>
              <a:t> Sustainable Agriculture.</a:t>
            </a:r>
          </a:p>
          <a:p>
            <a:pPr lvl="0"/>
            <a:endParaRPr lang="en-US" dirty="0"/>
          </a:p>
          <a:p>
            <a:pPr lvl="0"/>
            <a:r>
              <a:rPr lang="en-US" dirty="0" err="1"/>
              <a:t>Suatu</a:t>
            </a:r>
            <a:r>
              <a:rPr lang="en-US" dirty="0"/>
              <a:t> </a:t>
            </a:r>
            <a:r>
              <a:rPr lang="en-US" dirty="0" err="1"/>
              <a:t>rancangan</a:t>
            </a:r>
            <a:r>
              <a:rPr lang="en-US" dirty="0"/>
              <a:t> </a:t>
            </a:r>
            <a:r>
              <a:rPr lang="en-US" dirty="0" err="1"/>
              <a:t>aplikasi</a:t>
            </a:r>
            <a:r>
              <a:rPr lang="en-US" dirty="0"/>
              <a:t>  yang </a:t>
            </a:r>
            <a:r>
              <a:rPr lang="en-US" dirty="0" err="1"/>
              <a:t>diharapkan</a:t>
            </a:r>
            <a:r>
              <a:rPr lang="en-US" dirty="0"/>
              <a:t> </a:t>
            </a:r>
            <a:r>
              <a:rPr lang="en-US" dirty="0" err="1"/>
              <a:t>dapat</a:t>
            </a:r>
            <a:r>
              <a:rPr lang="en-US" dirty="0"/>
              <a:t> </a:t>
            </a:r>
            <a:r>
              <a:rPr lang="en-US" dirty="0" err="1"/>
              <a:t>membantu</a:t>
            </a:r>
            <a:r>
              <a:rPr lang="en-US" dirty="0"/>
              <a:t> Indonesia untuk </a:t>
            </a:r>
            <a:r>
              <a:rPr lang="en-US" dirty="0" err="1"/>
              <a:t>mencapai</a:t>
            </a:r>
            <a:r>
              <a:rPr lang="en-US" dirty="0"/>
              <a:t> </a:t>
            </a:r>
            <a:r>
              <a:rPr lang="en-US" dirty="0" err="1"/>
              <a:t>pertanian</a:t>
            </a:r>
            <a:r>
              <a:rPr lang="en-US" dirty="0"/>
              <a:t> </a:t>
            </a:r>
            <a:r>
              <a:rPr lang="en-US" dirty="0" err="1"/>
              <a:t>berkelanjutan</a:t>
            </a:r>
            <a:r>
              <a:rPr lang="en-US" dirty="0"/>
              <a:t>.</a:t>
            </a:r>
          </a:p>
          <a:p>
            <a:pPr lvl="0"/>
            <a:endParaRPr lang="en-US" dirty="0"/>
          </a:p>
          <a:p>
            <a:pPr lvl="0"/>
            <a:r>
              <a:rPr lang="en-US" dirty="0" err="1"/>
              <a:t>aplikasi</a:t>
            </a:r>
            <a:r>
              <a:rPr lang="en-US" dirty="0"/>
              <a:t> ini </a:t>
            </a:r>
            <a:r>
              <a:rPr lang="en-US" dirty="0" err="1"/>
              <a:t>bertujuan</a:t>
            </a:r>
            <a:r>
              <a:rPr lang="en-US" dirty="0"/>
              <a:t> untuk </a:t>
            </a:r>
            <a:r>
              <a:rPr lang="en-US" dirty="0" err="1"/>
              <a:t>mempermudah</a:t>
            </a:r>
            <a:r>
              <a:rPr lang="en-US" dirty="0"/>
              <a:t> </a:t>
            </a:r>
            <a:r>
              <a:rPr lang="en-US" dirty="0" err="1"/>
              <a:t>masyarakat</a:t>
            </a:r>
            <a:r>
              <a:rPr lang="en-US" dirty="0"/>
              <a:t> dalam </a:t>
            </a:r>
            <a:r>
              <a:rPr lang="en-US" dirty="0" err="1"/>
              <a:t>mengolah</a:t>
            </a:r>
            <a:r>
              <a:rPr lang="en-US" dirty="0"/>
              <a:t> </a:t>
            </a:r>
            <a:r>
              <a:rPr lang="en-US" dirty="0" err="1"/>
              <a:t>lahan</a:t>
            </a:r>
            <a:r>
              <a:rPr lang="en-US" dirty="0"/>
              <a:t> </a:t>
            </a:r>
            <a:r>
              <a:rPr lang="en-US" dirty="0" err="1"/>
              <a:t>pertaniannya</a:t>
            </a:r>
            <a:r>
              <a:rPr lang="en-US" dirty="0"/>
              <a:t> dengan </a:t>
            </a:r>
            <a:r>
              <a:rPr lang="en-US" dirty="0" err="1"/>
              <a:t>kebutuhan</a:t>
            </a:r>
            <a:r>
              <a:rPr lang="en-US" dirty="0"/>
              <a:t> yang </a:t>
            </a:r>
            <a:r>
              <a:rPr lang="en-US" dirty="0" err="1"/>
              <a:t>lebih</a:t>
            </a:r>
            <a:r>
              <a:rPr lang="en-US" dirty="0"/>
              <a:t> </a:t>
            </a:r>
            <a:r>
              <a:rPr lang="en-US" dirty="0" err="1"/>
              <a:t>pasti</a:t>
            </a:r>
            <a:r>
              <a:rPr lang="en-US" dirty="0"/>
              <a:t>.</a:t>
            </a:r>
          </a:p>
          <a:p>
            <a:pPr lvl="0"/>
            <a:endParaRPr lang="en-US" dirty="0"/>
          </a:p>
          <a:p>
            <a:pPr lvl="0"/>
            <a:r>
              <a:rPr lang="en-US" dirty="0" err="1"/>
              <a:t>aplikasi</a:t>
            </a:r>
            <a:r>
              <a:rPr lang="en-US" dirty="0"/>
              <a:t> ini </a:t>
            </a:r>
            <a:r>
              <a:rPr lang="en-US" dirty="0" err="1"/>
              <a:t>akan</a:t>
            </a:r>
            <a:r>
              <a:rPr lang="en-US" dirty="0"/>
              <a:t> sangat </a:t>
            </a:r>
            <a:r>
              <a:rPr lang="en-US" dirty="0" err="1"/>
              <a:t>membantu</a:t>
            </a:r>
            <a:r>
              <a:rPr lang="en-US" dirty="0"/>
              <a:t> </a:t>
            </a:r>
            <a:r>
              <a:rPr lang="en-US" dirty="0" err="1"/>
              <a:t>masyarakat</a:t>
            </a:r>
            <a:r>
              <a:rPr lang="en-US" dirty="0"/>
              <a:t>, </a:t>
            </a:r>
            <a:r>
              <a:rPr lang="en-US" dirty="0" err="1"/>
              <a:t>terutama</a:t>
            </a:r>
            <a:r>
              <a:rPr lang="en-US" dirty="0"/>
              <a:t> dalam </a:t>
            </a:r>
            <a:r>
              <a:rPr lang="en-US" dirty="0" err="1"/>
              <a:t>memperhitungkan</a:t>
            </a:r>
            <a:r>
              <a:rPr lang="en-US" dirty="0"/>
              <a:t> </a:t>
            </a:r>
            <a:r>
              <a:rPr lang="en-US" dirty="0" err="1"/>
              <a:t>kebutuhan</a:t>
            </a:r>
            <a:r>
              <a:rPr lang="en-US" dirty="0"/>
              <a:t> dan </a:t>
            </a:r>
            <a:r>
              <a:rPr lang="en-US" dirty="0" err="1"/>
              <a:t>perawatan</a:t>
            </a:r>
            <a:r>
              <a:rPr lang="en-US" dirty="0"/>
              <a:t> yang </a:t>
            </a:r>
            <a:r>
              <a:rPr lang="en-US" dirty="0" err="1"/>
              <a:t>tepat</a:t>
            </a:r>
            <a:r>
              <a:rPr lang="en-US" dirty="0"/>
              <a:t> </a:t>
            </a:r>
            <a:r>
              <a:rPr lang="en-US" dirty="0" err="1"/>
              <a:t>selama</a:t>
            </a:r>
            <a:r>
              <a:rPr lang="en-US" dirty="0"/>
              <a:t> masa </a:t>
            </a:r>
            <a:r>
              <a:rPr lang="en-US" dirty="0" err="1"/>
              <a:t>tanam</a:t>
            </a:r>
            <a:endParaRPr lang="en-US" dirty="0"/>
          </a:p>
          <a:p>
            <a:pPr lvl="0"/>
            <a:endParaRPr lang="en-US" dirty="0"/>
          </a:p>
          <a:p>
            <a:pPr lvl="0"/>
            <a:r>
              <a:rPr lang="en-US" dirty="0"/>
              <a:t>jika </a:t>
            </a:r>
            <a:r>
              <a:rPr lang="en-US" dirty="0" err="1"/>
              <a:t>ada</a:t>
            </a:r>
            <a:r>
              <a:rPr lang="en-US" dirty="0"/>
              <a:t> </a:t>
            </a:r>
            <a:r>
              <a:rPr lang="en-US" dirty="0" err="1"/>
              <a:t>permasalahan</a:t>
            </a:r>
            <a:r>
              <a:rPr lang="en-US" dirty="0"/>
              <a:t> </a:t>
            </a:r>
            <a:r>
              <a:rPr lang="en-US" dirty="0" err="1"/>
              <a:t>lainnya</a:t>
            </a:r>
            <a:r>
              <a:rPr lang="en-US" dirty="0"/>
              <a:t>, </a:t>
            </a:r>
            <a:r>
              <a:rPr lang="en-US" dirty="0" err="1"/>
              <a:t>petani</a:t>
            </a:r>
            <a:r>
              <a:rPr lang="en-US" dirty="0"/>
              <a:t> juga </a:t>
            </a:r>
            <a:r>
              <a:rPr lang="en-US" dirty="0" err="1"/>
              <a:t>dapat</a:t>
            </a:r>
            <a:r>
              <a:rPr lang="en-US" dirty="0"/>
              <a:t> </a:t>
            </a:r>
            <a:r>
              <a:rPr lang="en-US" dirty="0" err="1"/>
              <a:t>mengakses</a:t>
            </a:r>
            <a:r>
              <a:rPr lang="en-US" dirty="0"/>
              <a:t> </a:t>
            </a:r>
            <a:r>
              <a:rPr lang="en-US" dirty="0" err="1"/>
              <a:t>fitur</a:t>
            </a:r>
            <a:r>
              <a:rPr lang="en-US" dirty="0"/>
              <a:t> </a:t>
            </a:r>
            <a:r>
              <a:rPr lang="en-US" dirty="0" err="1"/>
              <a:t>konsultasi</a:t>
            </a:r>
            <a:r>
              <a:rPr lang="en-US" dirty="0"/>
              <a:t> dengan para </a:t>
            </a:r>
            <a:r>
              <a:rPr lang="en-US" dirty="0" err="1"/>
              <a:t>ahli</a:t>
            </a:r>
            <a:r>
              <a:rPr lang="en-US" dirty="0"/>
              <a:t> yang </a:t>
            </a:r>
            <a:r>
              <a:rPr lang="en-US" dirty="0" err="1"/>
              <a:t>telah</a:t>
            </a:r>
            <a:r>
              <a:rPr lang="en-US" dirty="0"/>
              <a:t> </a:t>
            </a:r>
            <a:r>
              <a:rPr lang="en-US" dirty="0" err="1"/>
              <a:t>disediakan</a:t>
            </a:r>
            <a:r>
              <a:rPr lang="en-US" dirty="0"/>
              <a:t> dalam </a:t>
            </a:r>
            <a:r>
              <a:rPr lang="en-US" dirty="0" err="1"/>
              <a:t>aplikasi</a:t>
            </a:r>
            <a:r>
              <a:rPr lang="en-US" dirty="0"/>
              <a:t>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notesSlide" Target="../notesSlides/notesSlide11.xml"/><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svg"/><Relationship Id="rId5" Type="http://schemas.openxmlformats.org/officeDocument/2006/relationships/image" Target="../media/image52.jpe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sv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70.png"/><Relationship Id="rId18" Type="http://schemas.openxmlformats.org/officeDocument/2006/relationships/image" Target="../media/image71.png"/><Relationship Id="rId3" Type="http://schemas.openxmlformats.org/officeDocument/2006/relationships/image" Target="../media/image66.jpeg"/><Relationship Id="rId21"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69.png"/><Relationship Id="rId17" Type="http://schemas.openxmlformats.org/officeDocument/2006/relationships/slide" Target="slide20.xml"/><Relationship Id="rId2" Type="http://schemas.openxmlformats.org/officeDocument/2006/relationships/notesSlide" Target="../notesSlides/notesSlide13.xml"/><Relationship Id="rId16" Type="http://schemas.openxmlformats.org/officeDocument/2006/relationships/image" Target="../media/image71.png"/><Relationship Id="rId20" Type="http://schemas.openxmlformats.org/officeDocument/2006/relationships/slide" Target="slide16.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slide" Target="slide18.xml"/><Relationship Id="rId24" Type="http://schemas.openxmlformats.org/officeDocument/2006/relationships/image" Target="../media/image73.png"/><Relationship Id="rId5" Type="http://schemas.openxmlformats.org/officeDocument/2006/relationships/slide" Target="slide14.xml"/><Relationship Id="rId15" Type="http://schemas.openxmlformats.org/officeDocument/2006/relationships/image" Target="../media/image70.png"/><Relationship Id="rId23" Type="http://schemas.openxmlformats.org/officeDocument/2006/relationships/slide" Target="slide17.xml"/><Relationship Id="rId10" Type="http://schemas.openxmlformats.org/officeDocument/2006/relationships/image" Target="../media/image69.png"/><Relationship Id="rId19"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68.png"/><Relationship Id="rId14" Type="http://schemas.openxmlformats.org/officeDocument/2006/relationships/slide" Target="slide19.xml"/><Relationship Id="rId22"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8" Type="http://schemas.openxmlformats.org/officeDocument/2006/relationships/hyperlink" Target="https://www.bps.go.id/website/images/Kemiskinan-Maret-2021-ind.jpg" TargetMode="External"/><Relationship Id="rId3" Type="http://schemas.openxmlformats.org/officeDocument/2006/relationships/image" Target="../media/image2.png"/><Relationship Id="rId7"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image" Target="../media/image3.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bps.go.id/website/images/Kemiskinan-Maret-2021-ind.jp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bps.go.id/website/images/Kemiskinan-Maret-2021-ind.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bps.go.id/website/images/Kemiskinan-Maret-2021-ind.jpg" TargetMode="External"/></Relationships>
</file>

<file path=ppt/slides/_rels/slide6.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notesSlide" Target="../notesSlides/notesSlide6.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 Id="rId8" Type="http://schemas.openxmlformats.org/officeDocument/2006/relationships/image" Target="../media/image12.sv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86316"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79792" r="-45348"/>
              </a:stretch>
            </a:blipFill>
          </p:spPr>
        </p:sp>
      </p:grpSp>
      <p:sp>
        <p:nvSpPr>
          <p:cNvPr id="4" name="TextBox 4"/>
          <p:cNvSpPr txBox="1"/>
          <p:nvPr/>
        </p:nvSpPr>
        <p:spPr>
          <a:xfrm>
            <a:off x="1028700" y="2315771"/>
            <a:ext cx="10493260" cy="5166030"/>
          </a:xfrm>
          <a:prstGeom prst="rect">
            <a:avLst/>
          </a:prstGeom>
        </p:spPr>
        <p:txBody>
          <a:bodyPr lIns="0" tIns="0" rIns="0" bIns="0" rtlCol="0" anchor="t">
            <a:spAutoFit/>
          </a:bodyPr>
          <a:lstStyle/>
          <a:p>
            <a:pPr>
              <a:lnSpc>
                <a:spcPts val="10200"/>
              </a:lnSpc>
            </a:pPr>
            <a:r>
              <a:rPr lang="en-US" sz="8499" dirty="0" err="1">
                <a:solidFill>
                  <a:srgbClr val="008037"/>
                </a:solidFill>
                <a:latin typeface="Telegraf Bold"/>
              </a:rPr>
              <a:t>Agrist</a:t>
            </a:r>
            <a:r>
              <a:rPr lang="en-US" sz="8499" dirty="0">
                <a:solidFill>
                  <a:srgbClr val="008037"/>
                </a:solidFill>
                <a:latin typeface="Telegraf Bold"/>
              </a:rPr>
              <a:t>:</a:t>
            </a:r>
            <a:r>
              <a:rPr lang="en-US" sz="8499" dirty="0">
                <a:solidFill>
                  <a:srgbClr val="BF8B2E"/>
                </a:solidFill>
                <a:latin typeface="Telegraf Bold"/>
              </a:rPr>
              <a:t> </a:t>
            </a:r>
            <a:r>
              <a:rPr lang="en-US" sz="8500" dirty="0">
                <a:solidFill>
                  <a:srgbClr val="222222"/>
                </a:solidFill>
                <a:latin typeface="Telegraf Bold"/>
              </a:rPr>
              <a:t> </a:t>
            </a:r>
          </a:p>
          <a:p>
            <a:pPr>
              <a:lnSpc>
                <a:spcPts val="6000"/>
              </a:lnSpc>
            </a:pPr>
            <a:r>
              <a:rPr lang="en-US" sz="5400" dirty="0" err="1">
                <a:solidFill>
                  <a:srgbClr val="222222"/>
                </a:solidFill>
                <a:latin typeface="Telegraf Bold"/>
              </a:rPr>
              <a:t>Sistem</a:t>
            </a:r>
            <a:r>
              <a:rPr lang="en-US" sz="5400" dirty="0">
                <a:solidFill>
                  <a:srgbClr val="222222"/>
                </a:solidFill>
                <a:latin typeface="Telegraf Bold"/>
              </a:rPr>
              <a:t> </a:t>
            </a:r>
            <a:r>
              <a:rPr lang="en-US" sz="5400" dirty="0" err="1">
                <a:solidFill>
                  <a:srgbClr val="222222"/>
                </a:solidFill>
                <a:latin typeface="Telegraf Bold"/>
              </a:rPr>
              <a:t>Informasi</a:t>
            </a:r>
            <a:r>
              <a:rPr lang="en-US" sz="5400" dirty="0">
                <a:solidFill>
                  <a:srgbClr val="222222"/>
                </a:solidFill>
                <a:latin typeface="Telegraf Bold"/>
              </a:rPr>
              <a:t> </a:t>
            </a:r>
            <a:r>
              <a:rPr lang="en-US" sz="5400" dirty="0" err="1">
                <a:solidFill>
                  <a:srgbClr val="222222"/>
                </a:solidFill>
                <a:latin typeface="Telegraf Bold"/>
              </a:rPr>
              <a:t>Pertanian</a:t>
            </a:r>
            <a:r>
              <a:rPr lang="en-US" sz="5400" dirty="0">
                <a:solidFill>
                  <a:srgbClr val="222222"/>
                </a:solidFill>
                <a:latin typeface="Telegraf Bold"/>
              </a:rPr>
              <a:t> </a:t>
            </a:r>
            <a:r>
              <a:rPr lang="en-US" sz="5400" dirty="0" err="1">
                <a:solidFill>
                  <a:srgbClr val="222222"/>
                </a:solidFill>
                <a:latin typeface="Telegraf Bold"/>
              </a:rPr>
              <a:t>Terintegrasi</a:t>
            </a:r>
            <a:r>
              <a:rPr lang="en-US" sz="5400" dirty="0">
                <a:solidFill>
                  <a:srgbClr val="222222"/>
                </a:solidFill>
                <a:latin typeface="Telegraf Bold"/>
              </a:rPr>
              <a:t> </a:t>
            </a:r>
            <a:r>
              <a:rPr lang="en-US" sz="5400" dirty="0" err="1">
                <a:solidFill>
                  <a:srgbClr val="222222"/>
                </a:solidFill>
                <a:latin typeface="Telegraf Bold"/>
              </a:rPr>
              <a:t>Berbasis</a:t>
            </a:r>
            <a:r>
              <a:rPr lang="en-US" sz="5400" dirty="0">
                <a:solidFill>
                  <a:srgbClr val="222222"/>
                </a:solidFill>
                <a:latin typeface="Telegraf Bold"/>
              </a:rPr>
              <a:t> </a:t>
            </a:r>
          </a:p>
          <a:p>
            <a:pPr>
              <a:lnSpc>
                <a:spcPts val="6000"/>
              </a:lnSpc>
            </a:pPr>
            <a:r>
              <a:rPr lang="en-US" sz="5400" dirty="0" err="1">
                <a:solidFill>
                  <a:srgbClr val="222222"/>
                </a:solidFill>
                <a:latin typeface="Telegraf Bold"/>
              </a:rPr>
              <a:t>Aplikasi</a:t>
            </a:r>
            <a:r>
              <a:rPr lang="en-US" sz="5400" dirty="0">
                <a:solidFill>
                  <a:srgbClr val="222222"/>
                </a:solidFill>
                <a:latin typeface="Telegraf Bold"/>
              </a:rPr>
              <a:t> Mobile untuk </a:t>
            </a:r>
            <a:r>
              <a:rPr lang="en-US" sz="5400" dirty="0" err="1">
                <a:solidFill>
                  <a:srgbClr val="222222"/>
                </a:solidFill>
                <a:latin typeface="Telegraf Bold"/>
              </a:rPr>
              <a:t>Mendukung</a:t>
            </a:r>
            <a:r>
              <a:rPr lang="en-US" sz="5400" dirty="0">
                <a:solidFill>
                  <a:srgbClr val="222222"/>
                </a:solidFill>
                <a:latin typeface="Telegraf Bold"/>
              </a:rPr>
              <a:t> Sustainable</a:t>
            </a:r>
          </a:p>
          <a:p>
            <a:pPr>
              <a:lnSpc>
                <a:spcPts val="6000"/>
              </a:lnSpc>
            </a:pPr>
            <a:r>
              <a:rPr lang="en-US" sz="5400" dirty="0">
                <a:solidFill>
                  <a:srgbClr val="222222"/>
                </a:solidFill>
                <a:latin typeface="Telegraf Bold"/>
              </a:rPr>
              <a:t>Agriculture</a:t>
            </a:r>
          </a:p>
        </p:txBody>
      </p:sp>
      <p:grpSp>
        <p:nvGrpSpPr>
          <p:cNvPr id="5" name="Group 5"/>
          <p:cNvGrpSpPr/>
          <p:nvPr/>
        </p:nvGrpSpPr>
        <p:grpSpPr>
          <a:xfrm>
            <a:off x="10721492" y="8761541"/>
            <a:ext cx="1193076" cy="496759"/>
            <a:chOff x="0" y="0"/>
            <a:chExt cx="1590768" cy="662345"/>
          </a:xfrm>
        </p:grpSpPr>
        <p:grpSp>
          <p:nvGrpSpPr>
            <p:cNvPr id="6" name="Group 6"/>
            <p:cNvGrpSpPr/>
            <p:nvPr/>
          </p:nvGrpSpPr>
          <p:grpSpPr>
            <a:xfrm>
              <a:off x="0" y="0"/>
              <a:ext cx="1590768" cy="662345"/>
              <a:chOff x="0" y="0"/>
              <a:chExt cx="2656710" cy="1106170"/>
            </a:xfrm>
          </p:grpSpPr>
          <p:sp>
            <p:nvSpPr>
              <p:cNvPr id="7" name="Freeform 7"/>
              <p:cNvSpPr/>
              <p:nvPr/>
            </p:nvSpPr>
            <p:spPr>
              <a:xfrm>
                <a:off x="0" y="0"/>
                <a:ext cx="2657980" cy="1106170"/>
              </a:xfrm>
              <a:custGeom>
                <a:avLst/>
                <a:gdLst/>
                <a:ahLst/>
                <a:cxnLst/>
                <a:rect l="l" t="t" r="r" b="b"/>
                <a:pathLst>
                  <a:path w="2657980" h="110617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008037"/>
              </a:solidFill>
            </p:spPr>
          </p:sp>
        </p:grpSp>
        <p:sp>
          <p:nvSpPr>
            <p:cNvPr id="8" name="AutoShape 8"/>
            <p:cNvSpPr/>
            <p:nvPr/>
          </p:nvSpPr>
          <p:spPr>
            <a:xfrm>
              <a:off x="713489" y="300941"/>
              <a:ext cx="499362" cy="0"/>
            </a:xfrm>
            <a:prstGeom prst="line">
              <a:avLst/>
            </a:prstGeom>
            <a:ln w="38100" cap="rnd">
              <a:solidFill>
                <a:srgbClr val="FFFFFF"/>
              </a:solidFill>
              <a:prstDash val="solid"/>
              <a:headEnd type="none" w="sm" len="sm"/>
              <a:tailEnd type="triangle" w="lg" len="med"/>
            </a:ln>
          </p:spPr>
        </p:sp>
      </p:grpSp>
      <p:sp>
        <p:nvSpPr>
          <p:cNvPr id="9" name="TextBox 9"/>
          <p:cNvSpPr txBox="1"/>
          <p:nvPr/>
        </p:nvSpPr>
        <p:spPr>
          <a:xfrm>
            <a:off x="1028700" y="8738870"/>
            <a:ext cx="5812889" cy="519430"/>
          </a:xfrm>
          <a:prstGeom prst="rect">
            <a:avLst/>
          </a:prstGeom>
        </p:spPr>
        <p:txBody>
          <a:bodyPr lIns="0" tIns="0" rIns="0" bIns="0" rtlCol="0" anchor="t">
            <a:spAutoFit/>
          </a:bodyPr>
          <a:lstStyle/>
          <a:p>
            <a:pPr>
              <a:lnSpc>
                <a:spcPts val="3919"/>
              </a:lnSpc>
            </a:pPr>
            <a:r>
              <a:rPr lang="en-US" sz="2799" dirty="0">
                <a:solidFill>
                  <a:srgbClr val="222222"/>
                </a:solidFill>
                <a:latin typeface="Telegraf Medium"/>
              </a:rPr>
              <a:t>20 NOVEMBER 2021</a:t>
            </a:r>
          </a:p>
        </p:txBody>
      </p:sp>
      <p:sp>
        <p:nvSpPr>
          <p:cNvPr id="10" name="TextBox 10"/>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a:extLst>
              <a:ext uri="{FF2B5EF4-FFF2-40B4-BE49-F238E27FC236}">
                <a16:creationId xmlns:a16="http://schemas.microsoft.com/office/drawing/2014/main" id="{D7E48B49-1F17-4555-B5E0-35CFFB847DB9}"/>
              </a:ext>
            </a:extLst>
          </p:cNvPr>
          <p:cNvPicPr>
            <a:picLocks noChangeAspect="1"/>
          </p:cNvPicPr>
          <p:nvPr/>
        </p:nvPicPr>
        <p:blipFill>
          <a:blip r:embed="rId3"/>
          <a:srcRect l="10000" r="10000"/>
          <a:stretch>
            <a:fillRect/>
          </a:stretch>
        </p:blipFill>
        <p:spPr>
          <a:xfrm>
            <a:off x="5947456" y="0"/>
            <a:ext cx="12340544" cy="10287000"/>
          </a:xfrm>
          <a:prstGeom prst="rect">
            <a:avLst/>
          </a:prstGeom>
        </p:spPr>
      </p:pic>
      <p:grpSp>
        <p:nvGrpSpPr>
          <p:cNvPr id="4" name="Group 4"/>
          <p:cNvGrpSpPr/>
          <p:nvPr/>
        </p:nvGrpSpPr>
        <p:grpSpPr>
          <a:xfrm>
            <a:off x="-800306" y="0"/>
            <a:ext cx="9944306" cy="10287000"/>
            <a:chOff x="0" y="0"/>
            <a:chExt cx="1850132" cy="1913890"/>
          </a:xfrm>
        </p:grpSpPr>
        <p:sp>
          <p:nvSpPr>
            <p:cNvPr id="5" name="Freeform 5"/>
            <p:cNvSpPr/>
            <p:nvPr/>
          </p:nvSpPr>
          <p:spPr>
            <a:xfrm>
              <a:off x="0" y="0"/>
              <a:ext cx="1850132" cy="1913890"/>
            </a:xfrm>
            <a:custGeom>
              <a:avLst/>
              <a:gdLst/>
              <a:ahLst/>
              <a:cxnLst/>
              <a:rect l="l" t="t" r="r" b="b"/>
              <a:pathLst>
                <a:path w="1850132" h="1913890">
                  <a:moveTo>
                    <a:pt x="1725672" y="1913890"/>
                  </a:moveTo>
                  <a:lnTo>
                    <a:pt x="124460" y="1913890"/>
                  </a:lnTo>
                  <a:cubicBezTo>
                    <a:pt x="55880" y="1913890"/>
                    <a:pt x="0" y="1858010"/>
                    <a:pt x="0" y="1789430"/>
                  </a:cubicBezTo>
                  <a:lnTo>
                    <a:pt x="0" y="124460"/>
                  </a:lnTo>
                  <a:cubicBezTo>
                    <a:pt x="0" y="55880"/>
                    <a:pt x="55880" y="0"/>
                    <a:pt x="124460" y="0"/>
                  </a:cubicBezTo>
                  <a:lnTo>
                    <a:pt x="1725672" y="0"/>
                  </a:lnTo>
                  <a:cubicBezTo>
                    <a:pt x="1794252" y="0"/>
                    <a:pt x="1850132" y="55880"/>
                    <a:pt x="1850132" y="124460"/>
                  </a:cubicBezTo>
                  <a:lnTo>
                    <a:pt x="1850132" y="1789430"/>
                  </a:lnTo>
                  <a:cubicBezTo>
                    <a:pt x="1850132" y="1858010"/>
                    <a:pt x="1794252" y="1913890"/>
                    <a:pt x="1725672" y="1913890"/>
                  </a:cubicBezTo>
                  <a:close/>
                </a:path>
              </a:pathLst>
            </a:custGeom>
            <a:solidFill>
              <a:srgbClr val="FFFFFF"/>
            </a:solidFill>
          </p:spPr>
        </p:sp>
      </p:grpSp>
      <p:sp>
        <p:nvSpPr>
          <p:cNvPr id="6" name="TextBox 6"/>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grpSp>
        <p:nvGrpSpPr>
          <p:cNvPr id="7" name="Group 7"/>
          <p:cNvGrpSpPr/>
          <p:nvPr/>
        </p:nvGrpSpPr>
        <p:grpSpPr>
          <a:xfrm>
            <a:off x="1350241" y="3484815"/>
            <a:ext cx="6274878" cy="3253076"/>
            <a:chOff x="0" y="-85725"/>
            <a:chExt cx="8366504" cy="4337434"/>
          </a:xfrm>
        </p:grpSpPr>
        <p:sp>
          <p:nvSpPr>
            <p:cNvPr id="8" name="TextBox 8"/>
            <p:cNvSpPr txBox="1"/>
            <p:nvPr/>
          </p:nvSpPr>
          <p:spPr>
            <a:xfrm>
              <a:off x="0" y="-85725"/>
              <a:ext cx="8366504" cy="2829492"/>
            </a:xfrm>
            <a:prstGeom prst="rect">
              <a:avLst/>
            </a:prstGeom>
          </p:spPr>
          <p:txBody>
            <a:bodyPr lIns="0" tIns="0" rIns="0" bIns="0" rtlCol="0" anchor="t">
              <a:spAutoFit/>
            </a:bodyPr>
            <a:lstStyle/>
            <a:p>
              <a:pPr>
                <a:lnSpc>
                  <a:spcPts val="8400"/>
                </a:lnSpc>
              </a:pPr>
              <a:r>
                <a:rPr lang="en-US" sz="6999" b="1" dirty="0" err="1">
                  <a:solidFill>
                    <a:srgbClr val="222222"/>
                  </a:solidFill>
                  <a:latin typeface="Telegraf Medium"/>
                </a:rPr>
                <a:t>Metode</a:t>
              </a:r>
              <a:r>
                <a:rPr lang="en-US" sz="6999" b="1" dirty="0">
                  <a:solidFill>
                    <a:srgbClr val="222222"/>
                  </a:solidFill>
                  <a:latin typeface="Telegraf Medium"/>
                </a:rPr>
                <a:t> </a:t>
              </a:r>
              <a:r>
                <a:rPr lang="en-US" sz="6999" dirty="0" err="1">
                  <a:solidFill>
                    <a:srgbClr val="008037"/>
                  </a:solidFill>
                  <a:latin typeface="Telegraf Medium Bold"/>
                </a:rPr>
                <a:t>Penelitian</a:t>
              </a:r>
              <a:endParaRPr lang="en-US" sz="6999" b="1" dirty="0">
                <a:solidFill>
                  <a:srgbClr val="222222"/>
                </a:solidFill>
                <a:latin typeface="Telegraf Medium"/>
              </a:endParaRPr>
            </a:p>
          </p:txBody>
        </p:sp>
        <p:sp>
          <p:nvSpPr>
            <p:cNvPr id="9" name="TextBox 9"/>
            <p:cNvSpPr txBox="1"/>
            <p:nvPr/>
          </p:nvSpPr>
          <p:spPr>
            <a:xfrm>
              <a:off x="0" y="3334134"/>
              <a:ext cx="8366504" cy="917575"/>
            </a:xfrm>
            <a:prstGeom prst="rect">
              <a:avLst/>
            </a:prstGeom>
          </p:spPr>
          <p:txBody>
            <a:bodyPr lIns="0" tIns="0" rIns="0" bIns="0" rtlCol="0" anchor="t">
              <a:spAutoFit/>
            </a:bodyPr>
            <a:lstStyle/>
            <a:p>
              <a:pPr>
                <a:lnSpc>
                  <a:spcPts val="2640"/>
                </a:lnSpc>
              </a:pPr>
              <a:r>
                <a:rPr lang="en-US" sz="2400" b="1" dirty="0">
                  <a:solidFill>
                    <a:srgbClr val="222222"/>
                  </a:solidFill>
                  <a:latin typeface="Telegraf Medium" panose="020B0604020202020204" charset="0"/>
                </a:rPr>
                <a:t>System Development Life Cycle (SDLC) </a:t>
              </a:r>
              <a:r>
                <a:rPr lang="en-US" sz="2400" b="1" dirty="0" err="1">
                  <a:solidFill>
                    <a:srgbClr val="222222"/>
                  </a:solidFill>
                  <a:latin typeface="Telegraf Medium" panose="020B0604020202020204" charset="0"/>
                </a:rPr>
                <a:t>melalui</a:t>
              </a:r>
              <a:r>
                <a:rPr lang="en-US" sz="2400" b="1" dirty="0">
                  <a:solidFill>
                    <a:srgbClr val="222222"/>
                  </a:solidFill>
                  <a:latin typeface="Telegraf Medium" panose="020B0604020202020204" charset="0"/>
                </a:rPr>
                <a:t> </a:t>
              </a:r>
              <a:r>
                <a:rPr lang="en-US" sz="2400" b="1" dirty="0" err="1">
                  <a:solidFill>
                    <a:srgbClr val="222222"/>
                  </a:solidFill>
                  <a:latin typeface="Telegraf Medium" panose="020B0604020202020204" charset="0"/>
                </a:rPr>
                <a:t>pendekatan</a:t>
              </a:r>
              <a:r>
                <a:rPr lang="en-US" sz="2400" b="1" dirty="0">
                  <a:solidFill>
                    <a:srgbClr val="222222"/>
                  </a:solidFill>
                  <a:latin typeface="Telegraf Medium" panose="020B0604020202020204" charset="0"/>
                </a:rPr>
                <a:t> model prototype</a:t>
              </a:r>
            </a:p>
          </p:txBody>
        </p:sp>
      </p:grpSp>
      <p:sp>
        <p:nvSpPr>
          <p:cNvPr id="11" name="TextBox 11"/>
          <p:cNvSpPr txBox="1"/>
          <p:nvPr/>
        </p:nvSpPr>
        <p:spPr>
          <a:xfrm>
            <a:off x="1062101"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a:t>
            </a:r>
            <a:r>
              <a:rPr lang="en-US" sz="1600">
                <a:solidFill>
                  <a:srgbClr val="222222"/>
                </a:solidFill>
                <a:latin typeface="Telegraf Medium"/>
              </a:rPr>
              <a:t> | 20 November 2021</a:t>
            </a:r>
          </a:p>
        </p:txBody>
      </p:sp>
      <p:grpSp>
        <p:nvGrpSpPr>
          <p:cNvPr id="13" name="Group 6">
            <a:extLst>
              <a:ext uri="{FF2B5EF4-FFF2-40B4-BE49-F238E27FC236}">
                <a16:creationId xmlns:a16="http://schemas.microsoft.com/office/drawing/2014/main" id="{3A2585D3-36AF-453E-8BAF-FCE3F9948651}"/>
              </a:ext>
            </a:extLst>
          </p:cNvPr>
          <p:cNvGrpSpPr>
            <a:grpSpLocks noChangeAspect="1"/>
          </p:cNvGrpSpPr>
          <p:nvPr/>
        </p:nvGrpSpPr>
        <p:grpSpPr>
          <a:xfrm>
            <a:off x="10589169" y="895350"/>
            <a:ext cx="6398446" cy="8598535"/>
            <a:chOff x="0" y="0"/>
            <a:chExt cx="3663950" cy="4923790"/>
          </a:xfrm>
        </p:grpSpPr>
        <p:sp>
          <p:nvSpPr>
            <p:cNvPr id="14" name="Freeform 7">
              <a:extLst>
                <a:ext uri="{FF2B5EF4-FFF2-40B4-BE49-F238E27FC236}">
                  <a16:creationId xmlns:a16="http://schemas.microsoft.com/office/drawing/2014/main" id="{6D425351-C9AF-4071-916B-BAB802787EB8}"/>
                </a:ext>
              </a:extLst>
            </p:cNvPr>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4"/>
              <a:stretch>
                <a:fillRect t="-151" b="-151"/>
              </a:stretch>
            </a:blipFill>
          </p:spPr>
        </p:sp>
        <p:sp>
          <p:nvSpPr>
            <p:cNvPr id="15" name="Freeform 8">
              <a:extLst>
                <a:ext uri="{FF2B5EF4-FFF2-40B4-BE49-F238E27FC236}">
                  <a16:creationId xmlns:a16="http://schemas.microsoft.com/office/drawing/2014/main" id="{2DB0E39F-46D2-44A1-B77B-B3DAE3E46F80}"/>
                </a:ext>
              </a:extLst>
            </p:cNvPr>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16" name="Rectangle: Rounded Corners 15">
            <a:extLst>
              <a:ext uri="{FF2B5EF4-FFF2-40B4-BE49-F238E27FC236}">
                <a16:creationId xmlns:a16="http://schemas.microsoft.com/office/drawing/2014/main" id="{10F8EBE5-8302-4672-AE2F-844D4EF03B88}"/>
              </a:ext>
            </a:extLst>
          </p:cNvPr>
          <p:cNvSpPr/>
          <p:nvPr/>
        </p:nvSpPr>
        <p:spPr>
          <a:xfrm>
            <a:off x="10951846" y="1714500"/>
            <a:ext cx="5812154" cy="1770315"/>
          </a:xfrm>
          <a:prstGeom prst="roundRect">
            <a:avLst/>
          </a:prstGeom>
          <a:no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d-ID"/>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97447" y="880035"/>
            <a:ext cx="4497894" cy="4497894"/>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b="-49970"/>
              </a:stretch>
            </a:blipFill>
          </p:spPr>
        </p:sp>
      </p:grpSp>
      <p:grpSp>
        <p:nvGrpSpPr>
          <p:cNvPr id="4" name="Group 4"/>
          <p:cNvGrpSpPr>
            <a:grpSpLocks noChangeAspect="1"/>
          </p:cNvGrpSpPr>
          <p:nvPr/>
        </p:nvGrpSpPr>
        <p:grpSpPr>
          <a:xfrm>
            <a:off x="12797891" y="913122"/>
            <a:ext cx="4464807" cy="4464807"/>
            <a:chOff x="0" y="0"/>
            <a:chExt cx="6350000" cy="6350000"/>
          </a:xfrm>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2505" r="-37524"/>
              </a:stretch>
            </a:blipFill>
          </p:spPr>
        </p:sp>
      </p:grpSp>
      <p:grpSp>
        <p:nvGrpSpPr>
          <p:cNvPr id="6" name="Group 6"/>
          <p:cNvGrpSpPr>
            <a:grpSpLocks noChangeAspect="1"/>
          </p:cNvGrpSpPr>
          <p:nvPr/>
        </p:nvGrpSpPr>
        <p:grpSpPr>
          <a:xfrm>
            <a:off x="10757671" y="5747932"/>
            <a:ext cx="6505027" cy="3659032"/>
            <a:chOff x="0" y="0"/>
            <a:chExt cx="11289030" cy="6350000"/>
          </a:xfrm>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38897" b="-38897"/>
              </a:stretch>
            </a:blipFill>
          </p:spPr>
        </p:sp>
      </p:grpSp>
      <p:grpSp>
        <p:nvGrpSpPr>
          <p:cNvPr id="8" name="Group 8"/>
          <p:cNvGrpSpPr>
            <a:grpSpLocks noChangeAspect="1"/>
          </p:cNvGrpSpPr>
          <p:nvPr/>
        </p:nvGrpSpPr>
        <p:grpSpPr>
          <a:xfrm>
            <a:off x="7926022" y="5747932"/>
            <a:ext cx="2439355" cy="3659032"/>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31" r="-31"/>
              </a:stretch>
            </a:blipFill>
          </p:spPr>
        </p:sp>
      </p:grpSp>
      <p:grpSp>
        <p:nvGrpSpPr>
          <p:cNvPr id="10" name="Group 10"/>
          <p:cNvGrpSpPr>
            <a:grpSpLocks noChangeAspect="1"/>
          </p:cNvGrpSpPr>
          <p:nvPr/>
        </p:nvGrpSpPr>
        <p:grpSpPr>
          <a:xfrm>
            <a:off x="1028700" y="5747932"/>
            <a:ext cx="6505027" cy="3659032"/>
            <a:chOff x="0" y="0"/>
            <a:chExt cx="11289030" cy="6350000"/>
          </a:xfrm>
        </p:grpSpPr>
        <p:sp>
          <p:nvSpPr>
            <p:cNvPr id="11" name="Freeform 1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b="-18530"/>
              </a:stretch>
            </a:blipFill>
          </p:spPr>
        </p:sp>
      </p:gr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895475" y="1809849"/>
            <a:ext cx="2638266" cy="2638266"/>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553327" y="1686187"/>
            <a:ext cx="2953934" cy="2761929"/>
          </a:xfrm>
          <a:prstGeom prst="rect">
            <a:avLst/>
          </a:prstGeom>
        </p:spPr>
      </p:pic>
      <p:pic>
        <p:nvPicPr>
          <p:cNvPr id="14" name="Picture 14"/>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73392" y="6255120"/>
            <a:ext cx="2141217" cy="2074304"/>
          </a:xfrm>
          <a:prstGeom prst="rect">
            <a:avLst/>
          </a:prstGeom>
        </p:spPr>
      </p:pic>
      <p:pic>
        <p:nvPicPr>
          <p:cNvPr id="15" name="Picture 15"/>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030364" y="6001526"/>
            <a:ext cx="2501700" cy="2581491"/>
          </a:xfrm>
          <a:prstGeom prst="rect">
            <a:avLst/>
          </a:prstGeom>
        </p:spPr>
      </p:pic>
      <p:pic>
        <p:nvPicPr>
          <p:cNvPr id="16" name="Picture 16"/>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719439" y="6001526"/>
            <a:ext cx="2581491" cy="2581491"/>
          </a:xfrm>
          <a:prstGeom prst="rect">
            <a:avLst/>
          </a:prstGeom>
        </p:spPr>
      </p:pic>
      <p:sp>
        <p:nvSpPr>
          <p:cNvPr id="17" name="TextBox 17"/>
          <p:cNvSpPr txBox="1"/>
          <p:nvPr/>
        </p:nvSpPr>
        <p:spPr>
          <a:xfrm>
            <a:off x="1028700" y="884547"/>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18" name="TextBox 18"/>
          <p:cNvSpPr txBox="1"/>
          <p:nvPr/>
        </p:nvSpPr>
        <p:spPr>
          <a:xfrm>
            <a:off x="1671782" y="2591314"/>
            <a:ext cx="5387112" cy="1079500"/>
          </a:xfrm>
          <a:prstGeom prst="rect">
            <a:avLst/>
          </a:prstGeom>
        </p:spPr>
        <p:txBody>
          <a:bodyPr lIns="0" tIns="0" rIns="0" bIns="0" rtlCol="0" anchor="t">
            <a:spAutoFit/>
          </a:bodyPr>
          <a:lstStyle/>
          <a:p>
            <a:pPr>
              <a:lnSpc>
                <a:spcPts val="7700"/>
              </a:lnSpc>
            </a:pPr>
            <a:r>
              <a:rPr lang="en-US" sz="6999" dirty="0">
                <a:solidFill>
                  <a:srgbClr val="222222"/>
                </a:solidFill>
                <a:latin typeface="Telegraf Medium Bold"/>
              </a:rPr>
              <a:t>Fitur </a:t>
            </a:r>
            <a:r>
              <a:rPr lang="en-US" sz="6999" dirty="0" err="1">
                <a:solidFill>
                  <a:srgbClr val="008037"/>
                </a:solidFill>
                <a:latin typeface="Telegraf Medium Bold"/>
              </a:rPr>
              <a:t>Agrist</a:t>
            </a:r>
            <a:endParaRPr lang="en-US" sz="6999" dirty="0">
              <a:solidFill>
                <a:srgbClr val="008037"/>
              </a:solidFill>
              <a:latin typeface="Telegraf Medium Bold"/>
            </a:endParaRPr>
          </a:p>
        </p:txBody>
      </p:sp>
      <p:sp>
        <p:nvSpPr>
          <p:cNvPr id="19" name="TextBox 19"/>
          <p:cNvSpPr txBox="1"/>
          <p:nvPr/>
        </p:nvSpPr>
        <p:spPr>
          <a:xfrm>
            <a:off x="1713149" y="3632714"/>
            <a:ext cx="5136130" cy="360669"/>
          </a:xfrm>
          <a:prstGeom prst="rect">
            <a:avLst/>
          </a:prstGeom>
        </p:spPr>
        <p:txBody>
          <a:bodyPr lIns="0" tIns="0" rIns="0" bIns="0" rtlCol="0" anchor="t">
            <a:spAutoFit/>
          </a:bodyPr>
          <a:lstStyle/>
          <a:p>
            <a:pPr>
              <a:lnSpc>
                <a:spcPts val="2689"/>
              </a:lnSpc>
            </a:pPr>
            <a:r>
              <a:rPr lang="en-US" sz="2134" dirty="0" err="1">
                <a:solidFill>
                  <a:srgbClr val="222222"/>
                </a:solidFill>
                <a:latin typeface="Telegraf Medium"/>
              </a:rPr>
              <a:t>Sistem</a:t>
            </a:r>
            <a:r>
              <a:rPr lang="en-US" sz="2134" dirty="0">
                <a:solidFill>
                  <a:srgbClr val="222222"/>
                </a:solidFill>
                <a:latin typeface="Telegraf Medium"/>
              </a:rPr>
              <a:t> </a:t>
            </a:r>
            <a:r>
              <a:rPr lang="en-US" sz="2134" dirty="0" err="1">
                <a:solidFill>
                  <a:srgbClr val="222222"/>
                </a:solidFill>
                <a:latin typeface="Telegraf Medium"/>
              </a:rPr>
              <a:t>Informasi</a:t>
            </a:r>
            <a:r>
              <a:rPr lang="en-US" sz="2134" dirty="0">
                <a:solidFill>
                  <a:srgbClr val="222222"/>
                </a:solidFill>
                <a:latin typeface="Telegraf Medium"/>
              </a:rPr>
              <a:t> </a:t>
            </a:r>
            <a:r>
              <a:rPr lang="en-US" sz="2134" dirty="0" err="1">
                <a:solidFill>
                  <a:srgbClr val="222222"/>
                </a:solidFill>
                <a:latin typeface="Telegraf Medium"/>
              </a:rPr>
              <a:t>Tanaman</a:t>
            </a:r>
            <a:r>
              <a:rPr lang="en-US" sz="2134" dirty="0">
                <a:solidFill>
                  <a:srgbClr val="222222"/>
                </a:solidFill>
                <a:latin typeface="Telegraf Medium"/>
              </a:rPr>
              <a:t> </a:t>
            </a:r>
            <a:r>
              <a:rPr lang="en-US" sz="2134" dirty="0" err="1">
                <a:solidFill>
                  <a:srgbClr val="222222"/>
                </a:solidFill>
                <a:latin typeface="Telegraf Medium"/>
              </a:rPr>
              <a:t>Terintegrasi</a:t>
            </a:r>
            <a:endParaRPr lang="en-US" sz="2134" dirty="0">
              <a:solidFill>
                <a:srgbClr val="222222"/>
              </a:solidFill>
              <a:latin typeface="Telegraf Medium"/>
            </a:endParaRPr>
          </a:p>
        </p:txBody>
      </p:sp>
      <p:sp>
        <p:nvSpPr>
          <p:cNvPr id="20" name="TextBox 20"/>
          <p:cNvSpPr txBox="1"/>
          <p:nvPr/>
        </p:nvSpPr>
        <p:spPr>
          <a:xfrm>
            <a:off x="8138426" y="4619009"/>
            <a:ext cx="4015934" cy="524491"/>
          </a:xfrm>
          <a:prstGeom prst="rect">
            <a:avLst/>
          </a:prstGeom>
        </p:spPr>
        <p:txBody>
          <a:bodyPr lIns="0" tIns="0" rIns="0" bIns="0" rtlCol="0" anchor="t">
            <a:spAutoFit/>
          </a:bodyPr>
          <a:lstStyle/>
          <a:p>
            <a:pPr algn="ctr">
              <a:lnSpc>
                <a:spcPts val="4342"/>
              </a:lnSpc>
            </a:pPr>
            <a:r>
              <a:rPr lang="en-US" sz="2800" dirty="0" err="1">
                <a:solidFill>
                  <a:srgbClr val="FFFFFF"/>
                </a:solidFill>
                <a:latin typeface="Open Sans Light Bold"/>
              </a:rPr>
              <a:t>Menambahkan</a:t>
            </a:r>
            <a:r>
              <a:rPr lang="en-US" sz="2800" dirty="0">
                <a:solidFill>
                  <a:srgbClr val="FFFFFF"/>
                </a:solidFill>
                <a:latin typeface="Open Sans Light Bold"/>
              </a:rPr>
              <a:t> Data</a:t>
            </a:r>
          </a:p>
        </p:txBody>
      </p:sp>
      <p:sp>
        <p:nvSpPr>
          <p:cNvPr id="21" name="TextBox 21"/>
          <p:cNvSpPr txBox="1"/>
          <p:nvPr/>
        </p:nvSpPr>
        <p:spPr>
          <a:xfrm>
            <a:off x="13006030" y="4619009"/>
            <a:ext cx="4048528" cy="524491"/>
          </a:xfrm>
          <a:prstGeom prst="rect">
            <a:avLst/>
          </a:prstGeom>
        </p:spPr>
        <p:txBody>
          <a:bodyPr lIns="0" tIns="0" rIns="0" bIns="0" rtlCol="0" anchor="t">
            <a:spAutoFit/>
          </a:bodyPr>
          <a:lstStyle/>
          <a:p>
            <a:pPr algn="ctr">
              <a:lnSpc>
                <a:spcPts val="4342"/>
              </a:lnSpc>
            </a:pPr>
            <a:r>
              <a:rPr lang="en-US" sz="3101" dirty="0" err="1">
                <a:solidFill>
                  <a:srgbClr val="FFFFFF"/>
                </a:solidFill>
                <a:latin typeface="Open Sans Light Bold"/>
              </a:rPr>
              <a:t>Prediksi</a:t>
            </a:r>
            <a:r>
              <a:rPr lang="en-US" sz="3101" dirty="0">
                <a:solidFill>
                  <a:srgbClr val="FFFFFF"/>
                </a:solidFill>
                <a:latin typeface="Open Sans Light Bold"/>
              </a:rPr>
              <a:t> </a:t>
            </a:r>
            <a:r>
              <a:rPr lang="en-US" sz="2800" dirty="0" err="1">
                <a:solidFill>
                  <a:srgbClr val="FFFFFF"/>
                </a:solidFill>
                <a:latin typeface="Open Sans Light Bold"/>
              </a:rPr>
              <a:t>Penanaman</a:t>
            </a:r>
            <a:endParaRPr lang="en-US" sz="3101" dirty="0">
              <a:solidFill>
                <a:srgbClr val="FFFFFF"/>
              </a:solidFill>
              <a:latin typeface="Open Sans Light Bold"/>
            </a:endParaRPr>
          </a:p>
        </p:txBody>
      </p:sp>
      <p:sp>
        <p:nvSpPr>
          <p:cNvPr id="22" name="TextBox 22"/>
          <p:cNvSpPr txBox="1"/>
          <p:nvPr/>
        </p:nvSpPr>
        <p:spPr>
          <a:xfrm>
            <a:off x="2354033" y="8733809"/>
            <a:ext cx="3854362" cy="524491"/>
          </a:xfrm>
          <a:prstGeom prst="rect">
            <a:avLst/>
          </a:prstGeom>
        </p:spPr>
        <p:txBody>
          <a:bodyPr lIns="0" tIns="0" rIns="0" bIns="0" rtlCol="0" anchor="t">
            <a:spAutoFit/>
          </a:bodyPr>
          <a:lstStyle/>
          <a:p>
            <a:pPr algn="ctr">
              <a:lnSpc>
                <a:spcPts val="4342"/>
              </a:lnSpc>
            </a:pPr>
            <a:r>
              <a:rPr lang="en-US" sz="2800" dirty="0" err="1">
                <a:solidFill>
                  <a:srgbClr val="FFFFFF"/>
                </a:solidFill>
                <a:latin typeface="Open Sans Light Bold"/>
              </a:rPr>
              <a:t>Informasi</a:t>
            </a:r>
            <a:r>
              <a:rPr lang="en-US" sz="3101" dirty="0">
                <a:solidFill>
                  <a:srgbClr val="FFFFFF"/>
                </a:solidFill>
                <a:latin typeface="Open Sans Light Bold"/>
              </a:rPr>
              <a:t> </a:t>
            </a:r>
            <a:r>
              <a:rPr lang="en-US" sz="3101" dirty="0" err="1">
                <a:solidFill>
                  <a:srgbClr val="FFFFFF"/>
                </a:solidFill>
                <a:latin typeface="Open Sans Light Bold"/>
              </a:rPr>
              <a:t>Tanaman</a:t>
            </a:r>
            <a:endParaRPr lang="en-US" sz="3101" dirty="0">
              <a:solidFill>
                <a:srgbClr val="FFFFFF"/>
              </a:solidFill>
              <a:latin typeface="Open Sans Light Bold"/>
            </a:endParaRPr>
          </a:p>
        </p:txBody>
      </p:sp>
      <p:sp>
        <p:nvSpPr>
          <p:cNvPr id="23" name="TextBox 23"/>
          <p:cNvSpPr txBox="1"/>
          <p:nvPr/>
        </p:nvSpPr>
        <p:spPr>
          <a:xfrm>
            <a:off x="8182493" y="8733809"/>
            <a:ext cx="1926412" cy="524491"/>
          </a:xfrm>
          <a:prstGeom prst="rect">
            <a:avLst/>
          </a:prstGeom>
        </p:spPr>
        <p:txBody>
          <a:bodyPr lIns="0" tIns="0" rIns="0" bIns="0" rtlCol="0" anchor="t">
            <a:spAutoFit/>
          </a:bodyPr>
          <a:lstStyle/>
          <a:p>
            <a:pPr algn="ctr">
              <a:lnSpc>
                <a:spcPts val="4342"/>
              </a:lnSpc>
            </a:pPr>
            <a:r>
              <a:rPr lang="en-US" sz="2800" dirty="0" err="1">
                <a:solidFill>
                  <a:srgbClr val="FFFFFF"/>
                </a:solidFill>
                <a:latin typeface="Open Sans Light Bold"/>
              </a:rPr>
              <a:t>Notifikasi</a:t>
            </a:r>
            <a:endParaRPr lang="en-US" sz="3101" dirty="0">
              <a:solidFill>
                <a:srgbClr val="FFFFFF"/>
              </a:solidFill>
              <a:latin typeface="Open Sans Light Bold"/>
            </a:endParaRPr>
          </a:p>
        </p:txBody>
      </p:sp>
      <p:sp>
        <p:nvSpPr>
          <p:cNvPr id="24" name="TextBox 24"/>
          <p:cNvSpPr txBox="1"/>
          <p:nvPr/>
        </p:nvSpPr>
        <p:spPr>
          <a:xfrm>
            <a:off x="11760000" y="8733809"/>
            <a:ext cx="4500370" cy="524491"/>
          </a:xfrm>
          <a:prstGeom prst="rect">
            <a:avLst/>
          </a:prstGeom>
        </p:spPr>
        <p:txBody>
          <a:bodyPr lIns="0" tIns="0" rIns="0" bIns="0" rtlCol="0" anchor="t">
            <a:spAutoFit/>
          </a:bodyPr>
          <a:lstStyle/>
          <a:p>
            <a:pPr algn="ctr">
              <a:lnSpc>
                <a:spcPts val="4342"/>
              </a:lnSpc>
            </a:pPr>
            <a:r>
              <a:rPr lang="en-US" sz="2800" dirty="0" err="1">
                <a:solidFill>
                  <a:srgbClr val="FFFFFF"/>
                </a:solidFill>
                <a:latin typeface="Open Sans Light Bold"/>
              </a:rPr>
              <a:t>Konsultasi</a:t>
            </a:r>
            <a:r>
              <a:rPr lang="en-US" sz="3101" dirty="0">
                <a:solidFill>
                  <a:srgbClr val="FFFFFF"/>
                </a:solidFill>
                <a:latin typeface="Open Sans Light Bold"/>
              </a:rPr>
              <a:t> dengan Ahli</a:t>
            </a:r>
          </a:p>
        </p:txBody>
      </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32228"/>
          <a:stretch>
            <a:fillRect/>
          </a:stretch>
        </p:blipFill>
        <p:spPr>
          <a:xfrm>
            <a:off x="0" y="0"/>
            <a:ext cx="18288000" cy="10287000"/>
          </a:xfrm>
          <a:prstGeom prst="rect">
            <a:avLst/>
          </a:prstGeom>
        </p:spPr>
      </p:pic>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482914" y="1015949"/>
            <a:ext cx="8585279" cy="5855876"/>
          </a:xfrm>
          <a:prstGeom prst="rect">
            <a:avLst/>
          </a:prstGeom>
        </p:spPr>
      </p:pic>
      <p:sp>
        <p:nvSpPr>
          <p:cNvPr id="3" name="TextBox 3"/>
          <p:cNvSpPr txBox="1"/>
          <p:nvPr/>
        </p:nvSpPr>
        <p:spPr>
          <a:xfrm>
            <a:off x="1752600" y="2936421"/>
            <a:ext cx="5522027" cy="2190750"/>
          </a:xfrm>
          <a:prstGeom prst="rect">
            <a:avLst/>
          </a:prstGeom>
        </p:spPr>
        <p:txBody>
          <a:bodyPr lIns="0" tIns="0" rIns="0" bIns="0" rtlCol="0" anchor="t">
            <a:spAutoFit/>
          </a:bodyPr>
          <a:lstStyle/>
          <a:p>
            <a:pPr>
              <a:lnSpc>
                <a:spcPts val="8399"/>
              </a:lnSpc>
            </a:pPr>
            <a:r>
              <a:rPr lang="en-US" sz="6999" dirty="0">
                <a:solidFill>
                  <a:srgbClr val="000000"/>
                </a:solidFill>
                <a:latin typeface="Telegraf Medium Bold"/>
              </a:rPr>
              <a:t>Alur </a:t>
            </a:r>
            <a:r>
              <a:rPr lang="en-US" sz="6999" dirty="0" err="1">
                <a:solidFill>
                  <a:srgbClr val="000000"/>
                </a:solidFill>
                <a:latin typeface="Telegraf Medium Bold"/>
              </a:rPr>
              <a:t>Kerja</a:t>
            </a:r>
            <a:endParaRPr lang="en-US" sz="6999" dirty="0">
              <a:solidFill>
                <a:srgbClr val="000000"/>
              </a:solidFill>
              <a:latin typeface="Telegraf Medium Bold"/>
            </a:endParaRPr>
          </a:p>
          <a:p>
            <a:pPr>
              <a:lnSpc>
                <a:spcPts val="8400"/>
              </a:lnSpc>
            </a:pPr>
            <a:r>
              <a:rPr lang="en-US" sz="6999" dirty="0" err="1">
                <a:solidFill>
                  <a:srgbClr val="008037"/>
                </a:solidFill>
                <a:latin typeface="Telegraf Medium Bold"/>
              </a:rPr>
              <a:t>Agrist</a:t>
            </a:r>
            <a:endParaRPr lang="en-US" sz="6999" dirty="0">
              <a:solidFill>
                <a:srgbClr val="008037"/>
              </a:solidFill>
              <a:latin typeface="Telegraf Medium Bold"/>
            </a:endParaRPr>
          </a:p>
        </p:txBody>
      </p:sp>
      <p:sp>
        <p:nvSpPr>
          <p:cNvPr id="4" name="TextBox 4"/>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B385F233-25D7-4BEB-9B50-5ADEBA746B41}"/>
                  </a:ext>
                </a:extLst>
              </p:cNvPr>
              <p:cNvGraphicFramePr>
                <a:graphicFrameLocks noChangeAspect="1"/>
              </p:cNvGraphicFramePr>
              <p:nvPr>
                <p:extLst>
                  <p:ext uri="{D42A27DB-BD31-4B8C-83A1-F6EECF244321}">
                    <p14:modId xmlns:p14="http://schemas.microsoft.com/office/powerpoint/2010/main" val="2808925864"/>
                  </p:ext>
                </p:extLst>
              </p:nvPr>
            </p:nvGraphicFramePr>
            <p:xfrm>
              <a:off x="1315551" y="7357380"/>
              <a:ext cx="3403600" cy="1914525"/>
            </p:xfrm>
            <a:graphic>
              <a:graphicData uri="http://schemas.microsoft.com/office/powerpoint/2016/slidezoom">
                <pslz:sldZm>
                  <pslz:sldZmObj sldId="271" cId="0">
                    <pslz:zmPr id="{B5FE69A9-8A90-4CE6-8726-6AEBDDB30ECA}" returnToParent="0" transitionDur="1000">
                      <p166:blipFill xmlns:p166="http://schemas.microsoft.com/office/powerpoint/2016/6/main">
                        <a:blip r:embed="rId4"/>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8" name="Slide Zoom 7">
                <a:hlinkClick r:id="rId5" action="ppaction://hlinksldjump"/>
                <a:extLst>
                  <a:ext uri="{FF2B5EF4-FFF2-40B4-BE49-F238E27FC236}">
                    <a16:creationId xmlns:a16="http://schemas.microsoft.com/office/drawing/2014/main" id="{B385F233-25D7-4BEB-9B50-5ADEBA746B41}"/>
                  </a:ext>
                </a:extLst>
              </p:cNvPr>
              <p:cNvPicPr>
                <a:picLocks noGrp="1" noRot="1" noChangeAspect="1" noMove="1" noResize="1" noEditPoints="1" noAdjustHandles="1" noChangeArrowheads="1" noChangeShapeType="1"/>
              </p:cNvPicPr>
              <p:nvPr/>
            </p:nvPicPr>
            <p:blipFill>
              <a:blip r:embed="rId6"/>
              <a:stretch>
                <a:fillRect/>
              </a:stretch>
            </p:blipFill>
            <p:spPr>
              <a:xfrm>
                <a:off x="1315551" y="7357380"/>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F0CA4728-C56B-40C5-B6AF-E6D5FBAB5924}"/>
                  </a:ext>
                </a:extLst>
              </p:cNvPr>
              <p:cNvGraphicFramePr>
                <a:graphicFrameLocks noChangeAspect="1"/>
              </p:cNvGraphicFramePr>
              <p:nvPr>
                <p:extLst>
                  <p:ext uri="{D42A27DB-BD31-4B8C-83A1-F6EECF244321}">
                    <p14:modId xmlns:p14="http://schemas.microsoft.com/office/powerpoint/2010/main" val="1979483109"/>
                  </p:ext>
                </p:extLst>
              </p:nvPr>
            </p:nvGraphicFramePr>
            <p:xfrm>
              <a:off x="5204375" y="7356526"/>
              <a:ext cx="3403600" cy="1914525"/>
            </p:xfrm>
            <a:graphic>
              <a:graphicData uri="http://schemas.microsoft.com/office/powerpoint/2016/slidezoom">
                <pslz:sldZm>
                  <pslz:sldZmObj sldId="257" cId="0">
                    <pslz:zmPr id="{848ADE02-EF8C-48C7-BC83-A654BAD33F40}" returnToParent="0" transitionDur="1000">
                      <p166:blipFill xmlns:p166="http://schemas.microsoft.com/office/powerpoint/2016/6/main">
                        <a:blip r:embed="rId7"/>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F0CA4728-C56B-40C5-B6AF-E6D5FBAB5924}"/>
                  </a:ext>
                </a:extLst>
              </p:cNvPr>
              <p:cNvPicPr>
                <a:picLocks noGrp="1" noRot="1" noChangeAspect="1" noMove="1" noResize="1" noEditPoints="1" noAdjustHandles="1" noChangeArrowheads="1" noChangeShapeType="1"/>
              </p:cNvPicPr>
              <p:nvPr/>
            </p:nvPicPr>
            <p:blipFill>
              <a:blip r:embed="rId9"/>
              <a:stretch>
                <a:fillRect/>
              </a:stretch>
            </p:blipFill>
            <p:spPr>
              <a:xfrm>
                <a:off x="5204375" y="7356526"/>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DE7F5763-FED9-45A7-B67F-8226E46D9911}"/>
                  </a:ext>
                </a:extLst>
              </p:cNvPr>
              <p:cNvGraphicFramePr>
                <a:graphicFrameLocks noChangeAspect="1"/>
              </p:cNvGraphicFramePr>
              <p:nvPr>
                <p:extLst>
                  <p:ext uri="{D42A27DB-BD31-4B8C-83A1-F6EECF244321}">
                    <p14:modId xmlns:p14="http://schemas.microsoft.com/office/powerpoint/2010/main" val="3574638796"/>
                  </p:ext>
                </p:extLst>
              </p:nvPr>
            </p:nvGraphicFramePr>
            <p:xfrm>
              <a:off x="14594074" y="866775"/>
              <a:ext cx="3403600" cy="1914525"/>
            </p:xfrm>
            <a:graphic>
              <a:graphicData uri="http://schemas.microsoft.com/office/powerpoint/2016/slidezoom">
                <pslz:sldZm>
                  <pslz:sldZmObj sldId="260" cId="0">
                    <pslz:zmPr id="{96682131-D40A-4606-AD81-D5C0ABDC8E93}" returnToParent="0" transitionDur="1000">
                      <p166:blipFill xmlns:p166="http://schemas.microsoft.com/office/powerpoint/2016/6/main">
                        <a:blip r:embed="rId10"/>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6" name="Slide Zoom 15">
                <a:hlinkClick r:id="rId11" action="ppaction://hlinksldjump"/>
                <a:extLst>
                  <a:ext uri="{FF2B5EF4-FFF2-40B4-BE49-F238E27FC236}">
                    <a16:creationId xmlns:a16="http://schemas.microsoft.com/office/drawing/2014/main" id="{DE7F5763-FED9-45A7-B67F-8226E46D9911}"/>
                  </a:ext>
                </a:extLst>
              </p:cNvPr>
              <p:cNvPicPr>
                <a:picLocks noGrp="1" noRot="1" noChangeAspect="1" noMove="1" noResize="1" noEditPoints="1" noAdjustHandles="1" noChangeArrowheads="1" noChangeShapeType="1"/>
              </p:cNvPicPr>
              <p:nvPr/>
            </p:nvPicPr>
            <p:blipFill>
              <a:blip r:embed="rId12"/>
              <a:stretch>
                <a:fillRect/>
              </a:stretch>
            </p:blipFill>
            <p:spPr>
              <a:xfrm>
                <a:off x="14594074" y="866775"/>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E38F2CD2-2C63-44D7-8C16-0AF50AB18A4E}"/>
                  </a:ext>
                </a:extLst>
              </p:cNvPr>
              <p:cNvGraphicFramePr>
                <a:graphicFrameLocks noChangeAspect="1"/>
              </p:cNvGraphicFramePr>
              <p:nvPr>
                <p:extLst>
                  <p:ext uri="{D42A27DB-BD31-4B8C-83A1-F6EECF244321}">
                    <p14:modId xmlns:p14="http://schemas.microsoft.com/office/powerpoint/2010/main" val="1292744851"/>
                  </p:ext>
                </p:extLst>
              </p:nvPr>
            </p:nvGraphicFramePr>
            <p:xfrm>
              <a:off x="14594074" y="2986624"/>
              <a:ext cx="3403600" cy="1914525"/>
            </p:xfrm>
            <a:graphic>
              <a:graphicData uri="http://schemas.microsoft.com/office/powerpoint/2016/slidezoom">
                <pslz:sldZm>
                  <pslz:sldZmObj sldId="261" cId="0">
                    <pslz:zmPr id="{C8EB7988-4710-4430-9044-2552E15BECF9}" returnToParent="0" transitionDur="1000">
                      <p166:blipFill xmlns:p166="http://schemas.microsoft.com/office/powerpoint/2016/6/main">
                        <a:blip r:embed="rId13"/>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8" name="Slide Zoom 17">
                <a:hlinkClick r:id="rId14" action="ppaction://hlinksldjump"/>
                <a:extLst>
                  <a:ext uri="{FF2B5EF4-FFF2-40B4-BE49-F238E27FC236}">
                    <a16:creationId xmlns:a16="http://schemas.microsoft.com/office/drawing/2014/main" id="{E38F2CD2-2C63-44D7-8C16-0AF50AB18A4E}"/>
                  </a:ext>
                </a:extLst>
              </p:cNvPr>
              <p:cNvPicPr>
                <a:picLocks noGrp="1" noRot="1" noChangeAspect="1" noMove="1" noResize="1" noEditPoints="1" noAdjustHandles="1" noChangeArrowheads="1" noChangeShapeType="1"/>
              </p:cNvPicPr>
              <p:nvPr/>
            </p:nvPicPr>
            <p:blipFill>
              <a:blip r:embed="rId15"/>
              <a:stretch>
                <a:fillRect/>
              </a:stretch>
            </p:blipFill>
            <p:spPr>
              <a:xfrm>
                <a:off x="14594074" y="2986624"/>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62F4D8DA-9C44-4BE2-879F-A6AEDD59649A}"/>
                  </a:ext>
                </a:extLst>
              </p:cNvPr>
              <p:cNvGraphicFramePr>
                <a:graphicFrameLocks noChangeAspect="1"/>
              </p:cNvGraphicFramePr>
              <p:nvPr>
                <p:extLst>
                  <p:ext uri="{D42A27DB-BD31-4B8C-83A1-F6EECF244321}">
                    <p14:modId xmlns:p14="http://schemas.microsoft.com/office/powerpoint/2010/main" val="98996747"/>
                  </p:ext>
                </p:extLst>
              </p:nvPr>
            </p:nvGraphicFramePr>
            <p:xfrm>
              <a:off x="14599154" y="5106473"/>
              <a:ext cx="3403600" cy="1914525"/>
            </p:xfrm>
            <a:graphic>
              <a:graphicData uri="http://schemas.microsoft.com/office/powerpoint/2016/slidezoom">
                <pslz:sldZm>
                  <pslz:sldZmObj sldId="262" cId="0">
                    <pslz:zmPr id="{163673A3-88C8-48DA-A557-2B1E83ADCEBA}" returnToParent="0" transitionDur="1000">
                      <p166:blipFill xmlns:p166="http://schemas.microsoft.com/office/powerpoint/2016/6/main">
                        <a:blip r:embed="rId16"/>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5" name="Slide Zoom 14">
                <a:hlinkClick r:id="rId17" action="ppaction://hlinksldjump"/>
                <a:extLst>
                  <a:ext uri="{FF2B5EF4-FFF2-40B4-BE49-F238E27FC236}">
                    <a16:creationId xmlns:a16="http://schemas.microsoft.com/office/drawing/2014/main" id="{62F4D8DA-9C44-4BE2-879F-A6AEDD59649A}"/>
                  </a:ext>
                </a:extLst>
              </p:cNvPr>
              <p:cNvPicPr>
                <a:picLocks noGrp="1" noRot="1" noChangeAspect="1" noMove="1" noResize="1" noEditPoints="1" noAdjustHandles="1" noChangeArrowheads="1" noChangeShapeType="1"/>
              </p:cNvPicPr>
              <p:nvPr/>
            </p:nvPicPr>
            <p:blipFill>
              <a:blip r:embed="rId18"/>
              <a:stretch>
                <a:fillRect/>
              </a:stretch>
            </p:blipFill>
            <p:spPr>
              <a:xfrm>
                <a:off x="14599154" y="5106473"/>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51558738-A338-4602-8CB6-1F51DDCD221A}"/>
                  </a:ext>
                </a:extLst>
              </p:cNvPr>
              <p:cNvGraphicFramePr>
                <a:graphicFrameLocks noChangeAspect="1"/>
              </p:cNvGraphicFramePr>
              <p:nvPr>
                <p:extLst>
                  <p:ext uri="{D42A27DB-BD31-4B8C-83A1-F6EECF244321}">
                    <p14:modId xmlns:p14="http://schemas.microsoft.com/office/powerpoint/2010/main" val="3375374976"/>
                  </p:ext>
                </p:extLst>
              </p:nvPr>
            </p:nvGraphicFramePr>
            <p:xfrm>
              <a:off x="9093199" y="7356525"/>
              <a:ext cx="3403600" cy="1914525"/>
            </p:xfrm>
            <a:graphic>
              <a:graphicData uri="http://schemas.microsoft.com/office/powerpoint/2016/slidezoom">
                <pslz:sldZm>
                  <pslz:sldZmObj sldId="258" cId="0">
                    <pslz:zmPr id="{F3F8A7EA-1F80-46DA-A7E0-78EFE9FE8BE0}" returnToParent="0" transitionDur="1000">
                      <p166:blipFill xmlns:p166="http://schemas.microsoft.com/office/powerpoint/2016/6/main">
                        <a:blip r:embed="rId19"/>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7" name="Slide Zoom 16">
                <a:hlinkClick r:id="rId20" action="ppaction://hlinksldjump"/>
                <a:extLst>
                  <a:ext uri="{FF2B5EF4-FFF2-40B4-BE49-F238E27FC236}">
                    <a16:creationId xmlns:a16="http://schemas.microsoft.com/office/drawing/2014/main" id="{51558738-A338-4602-8CB6-1F51DDCD221A}"/>
                  </a:ext>
                </a:extLst>
              </p:cNvPr>
              <p:cNvPicPr>
                <a:picLocks noGrp="1" noRot="1" noChangeAspect="1" noMove="1" noResize="1" noEditPoints="1" noAdjustHandles="1" noChangeArrowheads="1" noChangeShapeType="1"/>
              </p:cNvPicPr>
              <p:nvPr/>
            </p:nvPicPr>
            <p:blipFill>
              <a:blip r:embed="rId21"/>
              <a:stretch>
                <a:fillRect/>
              </a:stretch>
            </p:blipFill>
            <p:spPr>
              <a:xfrm>
                <a:off x="9093199" y="7356525"/>
                <a:ext cx="3403600" cy="19145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0903EF06-8226-4119-BD97-97F01D3F3013}"/>
                  </a:ext>
                </a:extLst>
              </p:cNvPr>
              <p:cNvGraphicFramePr>
                <a:graphicFrameLocks noChangeAspect="1"/>
              </p:cNvGraphicFramePr>
              <p:nvPr>
                <p:extLst>
                  <p:ext uri="{D42A27DB-BD31-4B8C-83A1-F6EECF244321}">
                    <p14:modId xmlns:p14="http://schemas.microsoft.com/office/powerpoint/2010/main" val="2476730792"/>
                  </p:ext>
                </p:extLst>
              </p:nvPr>
            </p:nvGraphicFramePr>
            <p:xfrm>
              <a:off x="12982023" y="7366416"/>
              <a:ext cx="3403600" cy="1914525"/>
            </p:xfrm>
            <a:graphic>
              <a:graphicData uri="http://schemas.microsoft.com/office/powerpoint/2016/slidezoom">
                <pslz:sldZm>
                  <pslz:sldZmObj sldId="272" cId="0">
                    <pslz:zmPr id="{9AB4317D-516B-4F53-8F17-CFD40D39E5FE}" returnToParent="0" transitionDur="1000">
                      <p166:blipFill xmlns:p166="http://schemas.microsoft.com/office/powerpoint/2016/6/main">
                        <a:blip r:embed="rId22"/>
                        <a:stretch>
                          <a:fillRect/>
                        </a:stretch>
                      </p166:blipFill>
                      <p166:spPr xmlns:p166="http://schemas.microsoft.com/office/powerpoint/2016/6/main">
                        <a:xfrm>
                          <a:off x="0" y="0"/>
                          <a:ext cx="3403600" cy="1914525"/>
                        </a:xfrm>
                        <a:prstGeom prst="rect">
                          <a:avLst/>
                        </a:prstGeom>
                        <a:ln w="3175">
                          <a:solidFill>
                            <a:prstClr val="ltGray"/>
                          </a:solidFill>
                        </a:ln>
                      </p166:spPr>
                    </pslz:zmPr>
                  </pslz:sldZmObj>
                </pslz:sldZm>
              </a:graphicData>
            </a:graphic>
          </p:graphicFrame>
        </mc:Choice>
        <mc:Fallback xmlns="">
          <p:pic>
            <p:nvPicPr>
              <p:cNvPr id="19" name="Slide Zoom 18">
                <a:hlinkClick r:id="rId23" action="ppaction://hlinksldjump"/>
                <a:extLst>
                  <a:ext uri="{FF2B5EF4-FFF2-40B4-BE49-F238E27FC236}">
                    <a16:creationId xmlns:a16="http://schemas.microsoft.com/office/drawing/2014/main" id="{0903EF06-8226-4119-BD97-97F01D3F3013}"/>
                  </a:ext>
                </a:extLst>
              </p:cNvPr>
              <p:cNvPicPr>
                <a:picLocks noGrp="1" noRot="1" noChangeAspect="1" noMove="1" noResize="1" noEditPoints="1" noAdjustHandles="1" noChangeArrowheads="1" noChangeShapeType="1"/>
              </p:cNvPicPr>
              <p:nvPr/>
            </p:nvPicPr>
            <p:blipFill>
              <a:blip r:embed="rId24"/>
              <a:stretch>
                <a:fillRect/>
              </a:stretch>
            </p:blipFill>
            <p:spPr>
              <a:xfrm>
                <a:off x="12982023" y="7366416"/>
                <a:ext cx="3403600" cy="1914525"/>
              </a:xfrm>
              <a:prstGeom prst="rect">
                <a:avLst/>
              </a:prstGeom>
              <a:ln w="3175">
                <a:solidFill>
                  <a:prstClr val="ltGray"/>
                </a:solidFill>
              </a:ln>
            </p:spPr>
          </p:pic>
        </mc:Fallback>
      </mc:AlternateContent>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7984452" y="3400425"/>
            <a:ext cx="8432800" cy="3371850"/>
          </a:xfrm>
          <a:prstGeom prst="rect">
            <a:avLst/>
          </a:prstGeom>
        </p:spPr>
        <p:txBody>
          <a:bodyPr lIns="0" tIns="0" rIns="0" bIns="0" rtlCol="0" anchor="t">
            <a:spAutoFit/>
          </a:bodyPr>
          <a:lstStyle/>
          <a:p>
            <a:pPr algn="r">
              <a:lnSpc>
                <a:spcPts val="12827"/>
              </a:lnSpc>
            </a:pPr>
            <a:r>
              <a:rPr lang="en-US" sz="10689" dirty="0">
                <a:solidFill>
                  <a:srgbClr val="000000"/>
                </a:solidFill>
                <a:latin typeface="Telegraf Medium Bold"/>
              </a:rPr>
              <a:t>Daftar/</a:t>
            </a:r>
          </a:p>
          <a:p>
            <a:pPr algn="r">
              <a:lnSpc>
                <a:spcPts val="12827"/>
              </a:lnSpc>
            </a:pPr>
            <a:r>
              <a:rPr lang="en-US" sz="10689" dirty="0">
                <a:solidFill>
                  <a:srgbClr val="008037"/>
                </a:solidFill>
                <a:latin typeface="Telegraf Medium Bold"/>
              </a:rPr>
              <a:t>Masuk</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Tampilan</a:t>
            </a:r>
          </a:p>
          <a:p>
            <a:pPr algn="r">
              <a:lnSpc>
                <a:spcPts val="12827"/>
              </a:lnSpc>
            </a:pPr>
            <a:r>
              <a:rPr lang="en-US" sz="10689">
                <a:solidFill>
                  <a:srgbClr val="008037"/>
                </a:solidFill>
                <a:latin typeface="Telegraf Medium Bold"/>
              </a:rPr>
              <a:t>Dasbor</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Tampilan</a:t>
            </a:r>
          </a:p>
          <a:p>
            <a:pPr algn="r">
              <a:lnSpc>
                <a:spcPts val="12827"/>
              </a:lnSpc>
            </a:pPr>
            <a:r>
              <a:rPr lang="en-US" sz="10689">
                <a:solidFill>
                  <a:srgbClr val="008037"/>
                </a:solidFill>
                <a:latin typeface="Telegraf Medium Bold"/>
              </a:rPr>
              <a:t>Dasbor</a:t>
            </a: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Tambah</a:t>
            </a:r>
          </a:p>
          <a:p>
            <a:pPr algn="r">
              <a:lnSpc>
                <a:spcPts val="12827"/>
              </a:lnSpc>
            </a:pPr>
            <a:r>
              <a:rPr lang="en-US" sz="10689">
                <a:solidFill>
                  <a:srgbClr val="008037"/>
                </a:solidFill>
                <a:latin typeface="Telegraf Medium Bold"/>
              </a:rPr>
              <a:t>Data</a:t>
            </a:r>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Tampilan</a:t>
            </a:r>
          </a:p>
          <a:p>
            <a:pPr algn="r">
              <a:lnSpc>
                <a:spcPts val="12827"/>
              </a:lnSpc>
            </a:pPr>
            <a:r>
              <a:rPr lang="en-US" sz="10689">
                <a:solidFill>
                  <a:srgbClr val="008037"/>
                </a:solidFill>
                <a:latin typeface="Telegraf Medium Bold"/>
              </a:rPr>
              <a:t>Analitik</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Tampilan</a:t>
            </a:r>
          </a:p>
          <a:p>
            <a:pPr algn="r">
              <a:lnSpc>
                <a:spcPts val="12827"/>
              </a:lnSpc>
            </a:pPr>
            <a:r>
              <a:rPr lang="en-US" sz="10689">
                <a:solidFill>
                  <a:srgbClr val="008037"/>
                </a:solidFill>
                <a:latin typeface="Telegraf Medium Bold"/>
              </a:rPr>
              <a:t>Informasi</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dirty="0" err="1">
                <a:solidFill>
                  <a:srgbClr val="222222"/>
                </a:solidFill>
                <a:latin typeface="Telegraf Medium"/>
              </a:rPr>
              <a:t>Agrist</a:t>
            </a:r>
            <a:r>
              <a:rPr lang="en-US" sz="1599" dirty="0">
                <a:solidFill>
                  <a:srgbClr val="222222"/>
                </a:solidFill>
                <a:latin typeface="Telegraf Medium"/>
              </a:rPr>
              <a:t> | 20 November 2021</a:t>
            </a:r>
          </a:p>
        </p:txBody>
      </p:sp>
      <p:sp>
        <p:nvSpPr>
          <p:cNvPr id="3" name="TextBox 3"/>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dirty="0">
                <a:solidFill>
                  <a:srgbClr val="222222"/>
                </a:solidFill>
                <a:latin typeface="Telegraf Medium"/>
              </a:rPr>
              <a:t>SD-Gs Team</a:t>
            </a:r>
          </a:p>
        </p:txBody>
      </p:sp>
      <p:pic>
        <p:nvPicPr>
          <p:cNvPr id="8" name="Picture 3">
            <a:extLst>
              <a:ext uri="{FF2B5EF4-FFF2-40B4-BE49-F238E27FC236}">
                <a16:creationId xmlns:a16="http://schemas.microsoft.com/office/drawing/2014/main" id="{62342944-27FA-410E-9858-62D6106D5399}"/>
              </a:ext>
            </a:extLst>
          </p:cNvPr>
          <p:cNvPicPr>
            <a:picLocks noChangeAspect="1"/>
          </p:cNvPicPr>
          <p:nvPr/>
        </p:nvPicPr>
        <p:blipFill rotWithShape="1">
          <a:blip r:embed="rId3"/>
          <a:srcRect b="46323"/>
          <a:stretch/>
        </p:blipFill>
        <p:spPr>
          <a:xfrm>
            <a:off x="6934201" y="866773"/>
            <a:ext cx="4175707" cy="8538709"/>
          </a:xfrm>
          <a:prstGeom prst="rect">
            <a:avLst/>
          </a:prstGeom>
        </p:spPr>
      </p:pic>
      <p:pic>
        <p:nvPicPr>
          <p:cNvPr id="9" name="Picture 3">
            <a:extLst>
              <a:ext uri="{FF2B5EF4-FFF2-40B4-BE49-F238E27FC236}">
                <a16:creationId xmlns:a16="http://schemas.microsoft.com/office/drawing/2014/main" id="{65EA5A8B-7FB3-4009-BB21-2729255EADB3}"/>
              </a:ext>
            </a:extLst>
          </p:cNvPr>
          <p:cNvPicPr>
            <a:picLocks noChangeAspect="1"/>
          </p:cNvPicPr>
          <p:nvPr/>
        </p:nvPicPr>
        <p:blipFill rotWithShape="1">
          <a:blip r:embed="rId3"/>
          <a:srcRect t="53678"/>
          <a:stretch/>
        </p:blipFill>
        <p:spPr>
          <a:xfrm>
            <a:off x="11353800" y="866773"/>
            <a:ext cx="4838701" cy="8538709"/>
          </a:xfrm>
          <a:prstGeom prst="rect">
            <a:avLst/>
          </a:prstGeom>
        </p:spPr>
      </p:pic>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770BF723-A5B1-4777-B0C2-65623C085B79}"/>
                  </a:ext>
                </a:extLst>
              </p:cNvPr>
              <p:cNvGraphicFramePr>
                <a:graphicFrameLocks noChangeAspect="1"/>
              </p:cNvGraphicFramePr>
              <p:nvPr>
                <p:extLst>
                  <p:ext uri="{D42A27DB-BD31-4B8C-83A1-F6EECF244321}">
                    <p14:modId xmlns:p14="http://schemas.microsoft.com/office/powerpoint/2010/main" val="1275216413"/>
                  </p:ext>
                </p:extLst>
              </p:nvPr>
            </p:nvGraphicFramePr>
            <p:xfrm>
              <a:off x="2066924" y="3857625"/>
              <a:ext cx="4572000" cy="2571750"/>
            </p:xfrm>
            <a:graphic>
              <a:graphicData uri="http://schemas.microsoft.com/office/powerpoint/2016/slidezoom">
                <pslz:sldZm>
                  <pslz:sldZmObj sldId="274" cId="1266096317">
                    <pslz:zmPr id="{790C5936-5A4E-49A1-B717-B8AFE086603D}" returnToParent="0" transitionDur="1000">
                      <p166:blipFill xmlns:p166="http://schemas.microsoft.com/office/powerpoint/2016/6/main">
                        <a:blip r:embed="rId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3" name="Slide Zoom 12">
                <a:hlinkClick r:id="rId5" action="ppaction://hlinksldjump"/>
                <a:extLst>
                  <a:ext uri="{FF2B5EF4-FFF2-40B4-BE49-F238E27FC236}">
                    <a16:creationId xmlns:a16="http://schemas.microsoft.com/office/drawing/2014/main" id="{770BF723-A5B1-4777-B0C2-65623C085B79}"/>
                  </a:ext>
                </a:extLst>
              </p:cNvPr>
              <p:cNvPicPr>
                <a:picLocks noGrp="1" noRot="1" noChangeAspect="1" noMove="1" noResize="1" noEditPoints="1" noAdjustHandles="1" noChangeArrowheads="1" noChangeShapeType="1"/>
              </p:cNvPicPr>
              <p:nvPr/>
            </p:nvPicPr>
            <p:blipFill>
              <a:blip r:embed="rId4"/>
              <a:stretch>
                <a:fillRect/>
              </a:stretch>
            </p:blipFill>
            <p:spPr>
              <a:xfrm>
                <a:off x="2066924" y="385762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C374B746-7184-4C4B-80E9-DABEDB514CE3}"/>
                  </a:ext>
                </a:extLst>
              </p:cNvPr>
              <p:cNvGraphicFramePr>
                <a:graphicFrameLocks noChangeAspect="1"/>
              </p:cNvGraphicFramePr>
              <p:nvPr>
                <p:extLst>
                  <p:ext uri="{D42A27DB-BD31-4B8C-83A1-F6EECF244321}">
                    <p14:modId xmlns:p14="http://schemas.microsoft.com/office/powerpoint/2010/main" val="1421390255"/>
                  </p:ext>
                </p:extLst>
              </p:nvPr>
            </p:nvGraphicFramePr>
            <p:xfrm>
              <a:off x="2066924" y="6848475"/>
              <a:ext cx="4572000" cy="2571750"/>
            </p:xfrm>
            <a:graphic>
              <a:graphicData uri="http://schemas.microsoft.com/office/powerpoint/2016/slidezoom">
                <pslz:sldZm>
                  <pslz:sldZmObj sldId="275" cId="157594835">
                    <pslz:zmPr id="{58774454-B3D7-4190-9668-BFBCE4D9D88A}" returnToParent="0" transitionDur="100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5" name="Slide Zoom 14">
                <a:hlinkClick r:id="rId7" action="ppaction://hlinksldjump"/>
                <a:extLst>
                  <a:ext uri="{FF2B5EF4-FFF2-40B4-BE49-F238E27FC236}">
                    <a16:creationId xmlns:a16="http://schemas.microsoft.com/office/drawing/2014/main" id="{C374B746-7184-4C4B-80E9-DABEDB514CE3}"/>
                  </a:ext>
                </a:extLst>
              </p:cNvPr>
              <p:cNvPicPr>
                <a:picLocks noGrp="1" noRot="1" noChangeAspect="1" noMove="1" noResize="1" noEditPoints="1" noAdjustHandles="1" noChangeArrowheads="1" noChangeShapeType="1"/>
              </p:cNvPicPr>
              <p:nvPr/>
            </p:nvPicPr>
            <p:blipFill>
              <a:blip r:embed="rId6"/>
              <a:stretch>
                <a:fillRect/>
              </a:stretch>
            </p:blipFill>
            <p:spPr>
              <a:xfrm>
                <a:off x="2066924" y="6848475"/>
                <a:ext cx="4572000" cy="2571750"/>
              </a:xfrm>
              <a:prstGeom prst="rect">
                <a:avLst/>
              </a:prstGeom>
              <a:ln w="3175">
                <a:solidFill>
                  <a:prstClr val="ltGray"/>
                </a:solidFill>
              </a:ln>
            </p:spPr>
          </p:pic>
        </mc:Fallback>
      </mc:AlternateContent>
      <p:sp>
        <p:nvSpPr>
          <p:cNvPr id="19" name="TextBox 18">
            <a:extLst>
              <a:ext uri="{FF2B5EF4-FFF2-40B4-BE49-F238E27FC236}">
                <a16:creationId xmlns:a16="http://schemas.microsoft.com/office/drawing/2014/main" id="{12911CC3-97D2-4DF5-A278-8F073126CEF4}"/>
              </a:ext>
            </a:extLst>
          </p:cNvPr>
          <p:cNvSpPr txBox="1"/>
          <p:nvPr/>
        </p:nvSpPr>
        <p:spPr>
          <a:xfrm>
            <a:off x="470903" y="9531033"/>
            <a:ext cx="6455678" cy="738664"/>
          </a:xfrm>
          <a:prstGeom prst="rect">
            <a:avLst/>
          </a:prstGeom>
          <a:noFill/>
        </p:spPr>
        <p:txBody>
          <a:bodyPr wrap="none" rtlCol="0">
            <a:spAutoFit/>
          </a:bodyPr>
          <a:lstStyle/>
          <a:p>
            <a:r>
              <a:rPr lang="en-US" sz="1400" dirty="0" err="1"/>
              <a:t>Sumber</a:t>
            </a:r>
            <a:r>
              <a:rPr lang="en-US" sz="1400" dirty="0"/>
              <a:t>:	 </a:t>
            </a:r>
            <a:r>
              <a:rPr lang="en-US" sz="1400" dirty="0">
                <a:hlinkClick r:id="rId8">
                  <a:extLst>
                    <a:ext uri="{A12FA001-AC4F-418D-AE19-62706E023703}">
                      <ahyp:hlinkClr xmlns:ahyp="http://schemas.microsoft.com/office/drawing/2018/hyperlinkcolor" val="tx"/>
                    </a:ext>
                  </a:extLst>
                </a:hlinkClick>
              </a:rPr>
              <a:t>https://www.bps.go.id/website/images/Kemiskinan-Maret-2021-ind.jpg</a:t>
            </a:r>
            <a:endParaRPr lang="en-US" sz="1400" dirty="0"/>
          </a:p>
          <a:p>
            <a:r>
              <a:rPr lang="en-US" sz="1400" dirty="0"/>
              <a:t>	 </a:t>
            </a:r>
            <a:r>
              <a:rPr lang="en-US" sz="1400" dirty="0">
                <a:hlinkClick r:id="rId8">
                  <a:extLst>
                    <a:ext uri="{A12FA001-AC4F-418D-AE19-62706E023703}">
                      <ahyp:hlinkClr xmlns:ahyp="http://schemas.microsoft.com/office/drawing/2018/hyperlinkcolor" val="tx"/>
                    </a:ext>
                  </a:extLst>
                </a:hlinkClick>
              </a:rPr>
              <a:t>https://www.bps.go.id/website/images/</a:t>
            </a:r>
            <a:r>
              <a:rPr lang="en-US" sz="1400" u="sng" dirty="0"/>
              <a:t>potret-kemiskinan-Indonesia.jpg</a:t>
            </a:r>
          </a:p>
          <a:p>
            <a:r>
              <a:rPr lang="en-US" sz="1400" dirty="0"/>
              <a:t>	</a:t>
            </a:r>
            <a:endParaRPr lang="id-ID" sz="1400" dirty="0"/>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16778E1D-9744-448E-84C3-29349A8A68C2}"/>
                  </a:ext>
                </a:extLst>
              </p:cNvPr>
              <p:cNvGraphicFramePr>
                <a:graphicFrameLocks noChangeAspect="1"/>
              </p:cNvGraphicFramePr>
              <p:nvPr>
                <p:extLst>
                  <p:ext uri="{D42A27DB-BD31-4B8C-83A1-F6EECF244321}">
                    <p14:modId xmlns:p14="http://schemas.microsoft.com/office/powerpoint/2010/main" val="1513955297"/>
                  </p:ext>
                </p:extLst>
              </p:nvPr>
            </p:nvGraphicFramePr>
            <p:xfrm>
              <a:off x="2066924" y="1175067"/>
              <a:ext cx="4572000" cy="2571750"/>
            </p:xfrm>
            <a:graphic>
              <a:graphicData uri="http://schemas.microsoft.com/office/powerpoint/2016/slidezoom">
                <pslz:sldZm>
                  <pslz:sldZmObj sldId="284" cId="1360807193">
                    <pslz:zmPr id="{53FD0901-0B7D-4A59-B99B-AB60EDEEA557}" returnToParent="0" transitionDur="1000">
                      <p166:blipFill xmlns:p166="http://schemas.microsoft.com/office/powerpoint/2016/6/main">
                        <a:blip r:embed="rId9"/>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5" name="Slide Zoom 4">
                <a:hlinkClick r:id="rId10" action="ppaction://hlinksldjump"/>
                <a:extLst>
                  <a:ext uri="{FF2B5EF4-FFF2-40B4-BE49-F238E27FC236}">
                    <a16:creationId xmlns:a16="http://schemas.microsoft.com/office/drawing/2014/main" id="{16778E1D-9744-448E-84C3-29349A8A68C2}"/>
                  </a:ext>
                </a:extLst>
              </p:cNvPr>
              <p:cNvPicPr>
                <a:picLocks noGrp="1" noRot="1" noChangeAspect="1" noMove="1" noResize="1" noEditPoints="1" noAdjustHandles="1" noChangeArrowheads="1" noChangeShapeType="1"/>
              </p:cNvPicPr>
              <p:nvPr/>
            </p:nvPicPr>
            <p:blipFill>
              <a:blip r:embed="rId9"/>
              <a:stretch>
                <a:fillRect/>
              </a:stretch>
            </p:blipFill>
            <p:spPr>
              <a:xfrm>
                <a:off x="2066924" y="1175067"/>
                <a:ext cx="4572000" cy="2571750"/>
              </a:xfrm>
              <a:prstGeom prst="rect">
                <a:avLst/>
              </a:prstGeom>
              <a:ln w="3175">
                <a:solidFill>
                  <a:prstClr val="ltGray"/>
                </a:solidFill>
              </a:ln>
            </p:spPr>
          </p:pic>
        </mc:Fallback>
      </mc:AlternateContent>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891453" y="-93301"/>
            <a:ext cx="12618797" cy="10473601"/>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pic>
        <p:nvPicPr>
          <p:cNvPr id="5" name="Picture 5"/>
          <p:cNvPicPr>
            <a:picLocks noChangeAspect="1"/>
          </p:cNvPicPr>
          <p:nvPr/>
        </p:nvPicPr>
        <p:blipFill>
          <a:blip r:embed="rId4"/>
          <a:srcRect/>
          <a:stretch>
            <a:fillRect/>
          </a:stretch>
        </p:blipFill>
        <p:spPr>
          <a:xfrm>
            <a:off x="28296" y="1393827"/>
            <a:ext cx="8524875" cy="10287000"/>
          </a:xfrm>
          <a:prstGeom prst="rect">
            <a:avLst/>
          </a:prstGeom>
        </p:spPr>
      </p:pic>
      <p:sp>
        <p:nvSpPr>
          <p:cNvPr id="6" name="TextBox 6"/>
          <p:cNvSpPr txBox="1"/>
          <p:nvPr/>
        </p:nvSpPr>
        <p:spPr>
          <a:xfrm>
            <a:off x="15816039" y="100012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483112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8" name="TextBox 8"/>
          <p:cNvSpPr txBox="1"/>
          <p:nvPr/>
        </p:nvSpPr>
        <p:spPr>
          <a:xfrm>
            <a:off x="8826500" y="3400425"/>
            <a:ext cx="8432800" cy="3371850"/>
          </a:xfrm>
          <a:prstGeom prst="rect">
            <a:avLst/>
          </a:prstGeom>
        </p:spPr>
        <p:txBody>
          <a:bodyPr lIns="0" tIns="0" rIns="0" bIns="0" rtlCol="0" anchor="t">
            <a:spAutoFit/>
          </a:bodyPr>
          <a:lstStyle/>
          <a:p>
            <a:pPr algn="r">
              <a:lnSpc>
                <a:spcPts val="12827"/>
              </a:lnSpc>
            </a:pPr>
            <a:r>
              <a:rPr lang="en-US" sz="10689">
                <a:solidFill>
                  <a:srgbClr val="000000"/>
                </a:solidFill>
                <a:latin typeface="Telegraf Medium Bold"/>
              </a:rPr>
              <a:t>Tampilan</a:t>
            </a:r>
          </a:p>
          <a:p>
            <a:pPr algn="r">
              <a:lnSpc>
                <a:spcPts val="12827"/>
              </a:lnSpc>
            </a:pPr>
            <a:r>
              <a:rPr lang="en-US" sz="10689">
                <a:solidFill>
                  <a:srgbClr val="008037"/>
                </a:solidFill>
                <a:latin typeface="Telegraf Medium Bold"/>
              </a:rPr>
              <a:t>Konsultasi</a:t>
            </a:r>
          </a:p>
        </p:txBody>
      </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3" name="TextBox 3"/>
          <p:cNvSpPr txBox="1"/>
          <p:nvPr/>
        </p:nvSpPr>
        <p:spPr>
          <a:xfrm>
            <a:off x="5116552" y="1920891"/>
            <a:ext cx="8054895" cy="1143000"/>
          </a:xfrm>
          <a:prstGeom prst="rect">
            <a:avLst/>
          </a:prstGeom>
        </p:spPr>
        <p:txBody>
          <a:bodyPr lIns="0" tIns="0" rIns="0" bIns="0" rtlCol="0" anchor="t">
            <a:spAutoFit/>
          </a:bodyPr>
          <a:lstStyle/>
          <a:p>
            <a:pPr algn="ctr">
              <a:lnSpc>
                <a:spcPts val="8400"/>
              </a:lnSpc>
            </a:pPr>
            <a:r>
              <a:rPr lang="en-US" sz="6999">
                <a:solidFill>
                  <a:srgbClr val="222222"/>
                </a:solidFill>
                <a:latin typeface="Telegraf Medium"/>
              </a:rPr>
              <a:t>Value Proposition</a:t>
            </a:r>
          </a:p>
        </p:txBody>
      </p:sp>
      <p:sp>
        <p:nvSpPr>
          <p:cNvPr id="4" name="TextBox 4"/>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a:solidFill>
                  <a:srgbClr val="222222"/>
                </a:solidFill>
                <a:latin typeface="Telegraf Medium"/>
              </a:rPr>
              <a:t>Agrist | 20 November 2021</a:t>
            </a:r>
          </a:p>
        </p:txBody>
      </p:sp>
      <p:grpSp>
        <p:nvGrpSpPr>
          <p:cNvPr id="5" name="Group 5"/>
          <p:cNvGrpSpPr/>
          <p:nvPr/>
        </p:nvGrpSpPr>
        <p:grpSpPr>
          <a:xfrm>
            <a:off x="3777220" y="3623126"/>
            <a:ext cx="2866179" cy="286617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sp>
        <p:nvSpPr>
          <p:cNvPr id="7" name="TextBox 7"/>
          <p:cNvSpPr txBox="1"/>
          <p:nvPr/>
        </p:nvSpPr>
        <p:spPr>
          <a:xfrm>
            <a:off x="4020938" y="4123191"/>
            <a:ext cx="2378743" cy="1777419"/>
          </a:xfrm>
          <a:prstGeom prst="rect">
            <a:avLst/>
          </a:prstGeom>
        </p:spPr>
        <p:txBody>
          <a:bodyPr lIns="0" tIns="0" rIns="0" bIns="0" rtlCol="0" anchor="t">
            <a:spAutoFit/>
          </a:bodyPr>
          <a:lstStyle/>
          <a:p>
            <a:pPr algn="ctr">
              <a:lnSpc>
                <a:spcPts val="2832"/>
              </a:lnSpc>
            </a:pPr>
            <a:r>
              <a:rPr lang="en-US" sz="2022">
                <a:solidFill>
                  <a:srgbClr val="F6F6F6"/>
                </a:solidFill>
                <a:latin typeface="Telegraf Medium"/>
              </a:rPr>
              <a:t>Membantu Indonesia untuk mencapai pertanian berkelanjutan</a:t>
            </a:r>
          </a:p>
        </p:txBody>
      </p:sp>
      <p:grpSp>
        <p:nvGrpSpPr>
          <p:cNvPr id="8" name="Group 8"/>
          <p:cNvGrpSpPr/>
          <p:nvPr/>
        </p:nvGrpSpPr>
        <p:grpSpPr>
          <a:xfrm>
            <a:off x="6399680" y="5189719"/>
            <a:ext cx="2866179" cy="286617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sp>
        <p:nvSpPr>
          <p:cNvPr id="10" name="TextBox 10"/>
          <p:cNvSpPr txBox="1"/>
          <p:nvPr/>
        </p:nvSpPr>
        <p:spPr>
          <a:xfrm>
            <a:off x="6643398" y="5580429"/>
            <a:ext cx="2378743" cy="2018083"/>
          </a:xfrm>
          <a:prstGeom prst="rect">
            <a:avLst/>
          </a:prstGeom>
        </p:spPr>
        <p:txBody>
          <a:bodyPr lIns="0" tIns="0" rIns="0" bIns="0" rtlCol="0" anchor="t">
            <a:spAutoFit/>
          </a:bodyPr>
          <a:lstStyle/>
          <a:p>
            <a:pPr algn="ctr">
              <a:lnSpc>
                <a:spcPts val="2692"/>
              </a:lnSpc>
            </a:pPr>
            <a:r>
              <a:rPr lang="en-US" sz="1922">
                <a:solidFill>
                  <a:srgbClr val="F6F6F6"/>
                </a:solidFill>
                <a:latin typeface="Telegraf Medium"/>
              </a:rPr>
              <a:t>Mempermudah masyarakat dalam mengolah lahan pertaniannya dengan kebutuhan yang lebih pasti </a:t>
            </a:r>
          </a:p>
        </p:txBody>
      </p:sp>
      <p:grpSp>
        <p:nvGrpSpPr>
          <p:cNvPr id="11" name="Group 11"/>
          <p:cNvGrpSpPr/>
          <p:nvPr/>
        </p:nvGrpSpPr>
        <p:grpSpPr>
          <a:xfrm>
            <a:off x="9022141" y="3612148"/>
            <a:ext cx="2866179" cy="2866179"/>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sp>
        <p:nvSpPr>
          <p:cNvPr id="13" name="TextBox 13"/>
          <p:cNvSpPr txBox="1"/>
          <p:nvPr/>
        </p:nvSpPr>
        <p:spPr>
          <a:xfrm>
            <a:off x="9265859" y="4066282"/>
            <a:ext cx="2378743" cy="2154436"/>
          </a:xfrm>
          <a:prstGeom prst="rect">
            <a:avLst/>
          </a:prstGeom>
        </p:spPr>
        <p:txBody>
          <a:bodyPr lIns="0" tIns="0" rIns="0" bIns="0" rtlCol="0" anchor="t">
            <a:spAutoFit/>
          </a:bodyPr>
          <a:lstStyle/>
          <a:p>
            <a:pPr algn="ctr">
              <a:lnSpc>
                <a:spcPts val="2132"/>
              </a:lnSpc>
            </a:pPr>
            <a:r>
              <a:rPr lang="en-US" dirty="0" err="1">
                <a:solidFill>
                  <a:srgbClr val="F6F6F6"/>
                </a:solidFill>
                <a:latin typeface="Telegraf Medium"/>
              </a:rPr>
              <a:t>Memperhitungkan</a:t>
            </a:r>
            <a:r>
              <a:rPr lang="en-US" dirty="0">
                <a:solidFill>
                  <a:srgbClr val="F6F6F6"/>
                </a:solidFill>
                <a:latin typeface="Telegraf Medium"/>
              </a:rPr>
              <a:t> </a:t>
            </a:r>
            <a:r>
              <a:rPr lang="en-US" dirty="0" err="1">
                <a:solidFill>
                  <a:srgbClr val="F6F6F6"/>
                </a:solidFill>
                <a:latin typeface="Telegraf Medium"/>
              </a:rPr>
              <a:t>jumlah</a:t>
            </a:r>
            <a:r>
              <a:rPr lang="en-US" dirty="0">
                <a:solidFill>
                  <a:srgbClr val="F6F6F6"/>
                </a:solidFill>
                <a:latin typeface="Telegraf Medium"/>
              </a:rPr>
              <a:t> </a:t>
            </a:r>
            <a:r>
              <a:rPr lang="en-US" dirty="0" err="1">
                <a:solidFill>
                  <a:srgbClr val="F6F6F6"/>
                </a:solidFill>
                <a:latin typeface="Telegraf Medium"/>
              </a:rPr>
              <a:t>bibit</a:t>
            </a:r>
            <a:r>
              <a:rPr lang="en-US" dirty="0">
                <a:solidFill>
                  <a:srgbClr val="F6F6F6"/>
                </a:solidFill>
                <a:latin typeface="Telegraf Medium"/>
              </a:rPr>
              <a:t>, </a:t>
            </a:r>
            <a:r>
              <a:rPr lang="en-US" dirty="0" err="1">
                <a:solidFill>
                  <a:srgbClr val="F6F6F6"/>
                </a:solidFill>
                <a:latin typeface="Telegraf Medium"/>
              </a:rPr>
              <a:t>penggunaan</a:t>
            </a:r>
            <a:r>
              <a:rPr lang="en-US" dirty="0">
                <a:solidFill>
                  <a:srgbClr val="F6F6F6"/>
                </a:solidFill>
                <a:latin typeface="Telegraf Medium"/>
              </a:rPr>
              <a:t> </a:t>
            </a:r>
            <a:r>
              <a:rPr lang="en-US" dirty="0" err="1">
                <a:solidFill>
                  <a:srgbClr val="F6F6F6"/>
                </a:solidFill>
                <a:latin typeface="Telegraf Medium"/>
              </a:rPr>
              <a:t>pestisida</a:t>
            </a:r>
            <a:r>
              <a:rPr lang="en-US" dirty="0">
                <a:solidFill>
                  <a:srgbClr val="F6F6F6"/>
                </a:solidFill>
                <a:latin typeface="Telegraf Medium"/>
              </a:rPr>
              <a:t>, </a:t>
            </a:r>
            <a:r>
              <a:rPr lang="en-US" dirty="0" err="1">
                <a:solidFill>
                  <a:srgbClr val="F6F6F6"/>
                </a:solidFill>
                <a:latin typeface="Telegraf Medium"/>
              </a:rPr>
              <a:t>pupuk</a:t>
            </a:r>
            <a:r>
              <a:rPr lang="en-US" dirty="0">
                <a:solidFill>
                  <a:srgbClr val="F6F6F6"/>
                </a:solidFill>
                <a:latin typeface="Telegraf Medium"/>
              </a:rPr>
              <a:t>, dan air untuk </a:t>
            </a:r>
            <a:r>
              <a:rPr lang="en-US" dirty="0" err="1">
                <a:solidFill>
                  <a:srgbClr val="F6F6F6"/>
                </a:solidFill>
                <a:latin typeface="Telegraf Medium"/>
              </a:rPr>
              <a:t>kebutuhan</a:t>
            </a:r>
            <a:r>
              <a:rPr lang="en-US" dirty="0">
                <a:solidFill>
                  <a:srgbClr val="F6F6F6"/>
                </a:solidFill>
                <a:latin typeface="Telegraf Medium"/>
              </a:rPr>
              <a:t> </a:t>
            </a:r>
            <a:r>
              <a:rPr lang="en-US" dirty="0" err="1">
                <a:solidFill>
                  <a:srgbClr val="F6F6F6"/>
                </a:solidFill>
                <a:latin typeface="Telegraf Medium"/>
              </a:rPr>
              <a:t>penanaman</a:t>
            </a:r>
            <a:r>
              <a:rPr lang="en-US" dirty="0">
                <a:solidFill>
                  <a:srgbClr val="F6F6F6"/>
                </a:solidFill>
                <a:latin typeface="Telegraf Medium"/>
              </a:rPr>
              <a:t> </a:t>
            </a:r>
            <a:r>
              <a:rPr lang="en-US" dirty="0" err="1">
                <a:solidFill>
                  <a:srgbClr val="F6F6F6"/>
                </a:solidFill>
                <a:latin typeface="Telegraf Medium"/>
              </a:rPr>
              <a:t>tanaman</a:t>
            </a:r>
            <a:r>
              <a:rPr lang="en-US" dirty="0">
                <a:solidFill>
                  <a:srgbClr val="F6F6F6"/>
                </a:solidFill>
                <a:latin typeface="Telegraf Medium"/>
              </a:rPr>
              <a:t>, </a:t>
            </a:r>
            <a:r>
              <a:rPr lang="en-US" dirty="0" err="1">
                <a:solidFill>
                  <a:srgbClr val="F6F6F6"/>
                </a:solidFill>
                <a:latin typeface="Telegraf Medium"/>
              </a:rPr>
              <a:t>serta</a:t>
            </a:r>
            <a:r>
              <a:rPr lang="en-US" dirty="0">
                <a:solidFill>
                  <a:srgbClr val="F6F6F6"/>
                </a:solidFill>
                <a:latin typeface="Telegraf Medium"/>
              </a:rPr>
              <a:t> </a:t>
            </a:r>
            <a:r>
              <a:rPr lang="en-US" dirty="0" err="1">
                <a:solidFill>
                  <a:srgbClr val="F6F6F6"/>
                </a:solidFill>
                <a:latin typeface="Telegraf Medium"/>
              </a:rPr>
              <a:t>perawatan</a:t>
            </a:r>
            <a:r>
              <a:rPr lang="en-US" dirty="0">
                <a:solidFill>
                  <a:srgbClr val="F6F6F6"/>
                </a:solidFill>
                <a:latin typeface="Telegraf Medium"/>
              </a:rPr>
              <a:t> yang </a:t>
            </a:r>
            <a:r>
              <a:rPr lang="en-US" dirty="0" err="1">
                <a:solidFill>
                  <a:srgbClr val="F6F6F6"/>
                </a:solidFill>
                <a:latin typeface="Telegraf Medium"/>
              </a:rPr>
              <a:t>tepat</a:t>
            </a:r>
            <a:r>
              <a:rPr lang="en-US" dirty="0">
                <a:solidFill>
                  <a:srgbClr val="F6F6F6"/>
                </a:solidFill>
                <a:latin typeface="Telegraf Medium"/>
              </a:rPr>
              <a:t> </a:t>
            </a:r>
          </a:p>
        </p:txBody>
      </p:sp>
      <p:grpSp>
        <p:nvGrpSpPr>
          <p:cNvPr id="14" name="Group 14"/>
          <p:cNvGrpSpPr/>
          <p:nvPr/>
        </p:nvGrpSpPr>
        <p:grpSpPr>
          <a:xfrm>
            <a:off x="11738358" y="5189719"/>
            <a:ext cx="2866179" cy="286617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8037"/>
            </a:solidFill>
          </p:spPr>
        </p:sp>
      </p:grpSp>
      <p:sp>
        <p:nvSpPr>
          <p:cNvPr id="16" name="TextBox 16"/>
          <p:cNvSpPr txBox="1"/>
          <p:nvPr/>
        </p:nvSpPr>
        <p:spPr>
          <a:xfrm>
            <a:off x="11982076" y="6215482"/>
            <a:ext cx="2378743" cy="836349"/>
          </a:xfrm>
          <a:prstGeom prst="rect">
            <a:avLst/>
          </a:prstGeom>
        </p:spPr>
        <p:txBody>
          <a:bodyPr lIns="0" tIns="0" rIns="0" bIns="0" rtlCol="0" anchor="t">
            <a:spAutoFit/>
          </a:bodyPr>
          <a:lstStyle/>
          <a:p>
            <a:pPr algn="ctr">
              <a:lnSpc>
                <a:spcPts val="3252"/>
              </a:lnSpc>
            </a:pPr>
            <a:r>
              <a:rPr lang="en-US" sz="2322">
                <a:solidFill>
                  <a:srgbClr val="F6F6F6"/>
                </a:solidFill>
                <a:latin typeface="Telegraf Medium"/>
              </a:rPr>
              <a:t>Fitur konsultasi dengan para ahli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89460" y="3320471"/>
            <a:ext cx="1365829" cy="1365829"/>
            <a:chOff x="0" y="0"/>
            <a:chExt cx="1821106" cy="1821106"/>
          </a:xfrm>
        </p:grpSpPr>
        <p:grpSp>
          <p:nvGrpSpPr>
            <p:cNvPr id="3" name="Group 3"/>
            <p:cNvGrpSpPr/>
            <p:nvPr/>
          </p:nvGrpSpPr>
          <p:grpSpPr>
            <a:xfrm>
              <a:off x="0" y="0"/>
              <a:ext cx="1821106" cy="182110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9F38"/>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98695" y="491269"/>
              <a:ext cx="1223716" cy="861051"/>
            </a:xfrm>
            <a:prstGeom prst="rect">
              <a:avLst/>
            </a:prstGeom>
          </p:spPr>
        </p:pic>
      </p:grpSp>
      <p:grpSp>
        <p:nvGrpSpPr>
          <p:cNvPr id="6" name="Group 6"/>
          <p:cNvGrpSpPr/>
          <p:nvPr/>
        </p:nvGrpSpPr>
        <p:grpSpPr>
          <a:xfrm>
            <a:off x="11093154" y="3320471"/>
            <a:ext cx="1365829" cy="1365829"/>
            <a:chOff x="0" y="0"/>
            <a:chExt cx="1821106" cy="1821106"/>
          </a:xfrm>
        </p:grpSpPr>
        <p:grpSp>
          <p:nvGrpSpPr>
            <p:cNvPr id="7" name="Group 7"/>
            <p:cNvGrpSpPr/>
            <p:nvPr/>
          </p:nvGrpSpPr>
          <p:grpSpPr>
            <a:xfrm>
              <a:off x="0" y="0"/>
              <a:ext cx="1821106" cy="182110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A63A"/>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0270" y="468786"/>
              <a:ext cx="1040565" cy="883534"/>
            </a:xfrm>
            <a:prstGeom prst="rect">
              <a:avLst/>
            </a:prstGeom>
          </p:spPr>
        </p:pic>
      </p:grpSp>
      <p:grpSp>
        <p:nvGrpSpPr>
          <p:cNvPr id="10" name="Group 10"/>
          <p:cNvGrpSpPr/>
          <p:nvPr/>
        </p:nvGrpSpPr>
        <p:grpSpPr>
          <a:xfrm>
            <a:off x="7658666" y="3320471"/>
            <a:ext cx="1365829" cy="136582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5243B"/>
            </a:solidFill>
          </p:spPr>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969530" y="3631334"/>
            <a:ext cx="744102" cy="744102"/>
          </a:xfrm>
          <a:prstGeom prst="rect">
            <a:avLst/>
          </a:prstGeom>
        </p:spPr>
      </p:pic>
      <p:sp>
        <p:nvSpPr>
          <p:cNvPr id="13" name="TextBox 13"/>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14" name="TextBox 14"/>
          <p:cNvSpPr txBox="1"/>
          <p:nvPr/>
        </p:nvSpPr>
        <p:spPr>
          <a:xfrm>
            <a:off x="1671782" y="3389023"/>
            <a:ext cx="4739233" cy="1143000"/>
          </a:xfrm>
          <a:prstGeom prst="rect">
            <a:avLst/>
          </a:prstGeom>
        </p:spPr>
        <p:txBody>
          <a:bodyPr lIns="0" tIns="0" rIns="0" bIns="0" rtlCol="0" anchor="t">
            <a:spAutoFit/>
          </a:bodyPr>
          <a:lstStyle/>
          <a:p>
            <a:pPr>
              <a:lnSpc>
                <a:spcPts val="8400"/>
              </a:lnSpc>
            </a:pPr>
            <a:r>
              <a:rPr lang="en-US" sz="7000">
                <a:solidFill>
                  <a:srgbClr val="222222"/>
                </a:solidFill>
                <a:latin typeface="Telegraf Medium"/>
              </a:rPr>
              <a:t>Next Steps</a:t>
            </a:r>
          </a:p>
        </p:txBody>
      </p:sp>
      <p:sp>
        <p:nvSpPr>
          <p:cNvPr id="15" name="TextBox 15"/>
          <p:cNvSpPr txBox="1"/>
          <p:nvPr/>
        </p:nvSpPr>
        <p:spPr>
          <a:xfrm>
            <a:off x="7658666" y="5938101"/>
            <a:ext cx="2665963" cy="401320"/>
          </a:xfrm>
          <a:prstGeom prst="rect">
            <a:avLst/>
          </a:prstGeom>
        </p:spPr>
        <p:txBody>
          <a:bodyPr lIns="0" tIns="0" rIns="0" bIns="0" rtlCol="0" anchor="t">
            <a:spAutoFit/>
          </a:bodyPr>
          <a:lstStyle/>
          <a:p>
            <a:pPr>
              <a:lnSpc>
                <a:spcPts val="3079"/>
              </a:lnSpc>
            </a:pPr>
            <a:endParaRPr/>
          </a:p>
        </p:txBody>
      </p:sp>
      <p:grpSp>
        <p:nvGrpSpPr>
          <p:cNvPr id="16" name="Group 16"/>
          <p:cNvGrpSpPr/>
          <p:nvPr/>
        </p:nvGrpSpPr>
        <p:grpSpPr>
          <a:xfrm>
            <a:off x="11126002" y="5310931"/>
            <a:ext cx="2665963" cy="2981115"/>
            <a:chOff x="0" y="0"/>
            <a:chExt cx="3554617" cy="3974819"/>
          </a:xfrm>
        </p:grpSpPr>
        <p:sp>
          <p:nvSpPr>
            <p:cNvPr id="17" name="TextBox 17"/>
            <p:cNvSpPr txBox="1"/>
            <p:nvPr/>
          </p:nvSpPr>
          <p:spPr>
            <a:xfrm>
              <a:off x="0" y="-76200"/>
              <a:ext cx="3554617" cy="575733"/>
            </a:xfrm>
            <a:prstGeom prst="rect">
              <a:avLst/>
            </a:prstGeom>
          </p:spPr>
          <p:txBody>
            <a:bodyPr lIns="0" tIns="0" rIns="0" bIns="0" rtlCol="0" anchor="t">
              <a:spAutoFit/>
            </a:bodyPr>
            <a:lstStyle/>
            <a:p>
              <a:pPr>
                <a:lnSpc>
                  <a:spcPts val="3500"/>
                </a:lnSpc>
              </a:pPr>
              <a:r>
                <a:rPr lang="en-US" sz="2499">
                  <a:solidFill>
                    <a:srgbClr val="BF8B2E"/>
                  </a:solidFill>
                  <a:latin typeface="Telegraf Medium"/>
                </a:rPr>
                <a:t>2023</a:t>
              </a:r>
            </a:p>
          </p:txBody>
        </p:sp>
        <p:sp>
          <p:nvSpPr>
            <p:cNvPr id="18" name="TextBox 18"/>
            <p:cNvSpPr txBox="1"/>
            <p:nvPr/>
          </p:nvSpPr>
          <p:spPr>
            <a:xfrm>
              <a:off x="0" y="858451"/>
              <a:ext cx="3554617" cy="311636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222222"/>
                  </a:solidFill>
                  <a:latin typeface="Telegraf Medium"/>
                </a:rPr>
                <a:t>Tahap pembuatan aplikasi</a:t>
              </a:r>
            </a:p>
            <a:p>
              <a:pPr marL="474980" lvl="1" indent="-237490">
                <a:lnSpc>
                  <a:spcPts val="3079"/>
                </a:lnSpc>
                <a:buFont typeface="Arial"/>
                <a:buChar char="•"/>
              </a:pPr>
              <a:r>
                <a:rPr lang="en-US" sz="2199">
                  <a:solidFill>
                    <a:srgbClr val="222222"/>
                  </a:solidFill>
                  <a:latin typeface="Telegraf Medium"/>
                </a:rPr>
                <a:t>Percobaan dan pemasaran aplikasi</a:t>
              </a:r>
            </a:p>
          </p:txBody>
        </p:sp>
      </p:grpSp>
      <p:grpSp>
        <p:nvGrpSpPr>
          <p:cNvPr id="19" name="Group 19"/>
          <p:cNvGrpSpPr/>
          <p:nvPr/>
        </p:nvGrpSpPr>
        <p:grpSpPr>
          <a:xfrm>
            <a:off x="14593337" y="5310931"/>
            <a:ext cx="2665963" cy="2590590"/>
            <a:chOff x="0" y="0"/>
            <a:chExt cx="3554617" cy="3454119"/>
          </a:xfrm>
        </p:grpSpPr>
        <p:sp>
          <p:nvSpPr>
            <p:cNvPr id="20" name="TextBox 20"/>
            <p:cNvSpPr txBox="1"/>
            <p:nvPr/>
          </p:nvSpPr>
          <p:spPr>
            <a:xfrm>
              <a:off x="0" y="-76200"/>
              <a:ext cx="3554617" cy="575733"/>
            </a:xfrm>
            <a:prstGeom prst="rect">
              <a:avLst/>
            </a:prstGeom>
          </p:spPr>
          <p:txBody>
            <a:bodyPr lIns="0" tIns="0" rIns="0" bIns="0" rtlCol="0" anchor="t">
              <a:spAutoFit/>
            </a:bodyPr>
            <a:lstStyle/>
            <a:p>
              <a:pPr>
                <a:lnSpc>
                  <a:spcPts val="3500"/>
                </a:lnSpc>
              </a:pPr>
              <a:r>
                <a:rPr lang="en-US" sz="2499">
                  <a:solidFill>
                    <a:srgbClr val="BF8B2E"/>
                  </a:solidFill>
                  <a:latin typeface="Telegraf Medium"/>
                </a:rPr>
                <a:t>2024</a:t>
              </a:r>
            </a:p>
          </p:txBody>
        </p:sp>
        <p:sp>
          <p:nvSpPr>
            <p:cNvPr id="21" name="TextBox 21"/>
            <p:cNvSpPr txBox="1"/>
            <p:nvPr/>
          </p:nvSpPr>
          <p:spPr>
            <a:xfrm>
              <a:off x="0" y="858451"/>
              <a:ext cx="3554617" cy="2595668"/>
            </a:xfrm>
            <a:prstGeom prst="rect">
              <a:avLst/>
            </a:prstGeom>
          </p:spPr>
          <p:txBody>
            <a:bodyPr lIns="0" tIns="0" rIns="0" bIns="0" rtlCol="0" anchor="t">
              <a:spAutoFit/>
            </a:bodyPr>
            <a:lstStyle/>
            <a:p>
              <a:pPr marL="474980" lvl="1" indent="-237490">
                <a:lnSpc>
                  <a:spcPts val="3079"/>
                </a:lnSpc>
                <a:buFont typeface="Arial"/>
                <a:buChar char="•"/>
              </a:pPr>
              <a:r>
                <a:rPr lang="en-US" sz="2199">
                  <a:solidFill>
                    <a:srgbClr val="222222"/>
                  </a:solidFill>
                  <a:latin typeface="Telegraf Medium"/>
                </a:rPr>
                <a:t>Melakukan evaluasi dan penetrasi di seluruh Indonesia</a:t>
              </a:r>
            </a:p>
          </p:txBody>
        </p:sp>
      </p:grpSp>
      <p:sp>
        <p:nvSpPr>
          <p:cNvPr id="22" name="TextBox 22"/>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a:solidFill>
                  <a:srgbClr val="222222"/>
                </a:solidFill>
                <a:latin typeface="Telegraf Medium"/>
              </a:rPr>
              <a:t>Agrist | 20 November 2021</a:t>
            </a:r>
          </a:p>
        </p:txBody>
      </p:sp>
      <p:grpSp>
        <p:nvGrpSpPr>
          <p:cNvPr id="23" name="Group 23"/>
          <p:cNvGrpSpPr/>
          <p:nvPr/>
        </p:nvGrpSpPr>
        <p:grpSpPr>
          <a:xfrm>
            <a:off x="7691514" y="5310931"/>
            <a:ext cx="2665963" cy="2200065"/>
            <a:chOff x="0" y="0"/>
            <a:chExt cx="3554617" cy="2933419"/>
          </a:xfrm>
        </p:grpSpPr>
        <p:sp>
          <p:nvSpPr>
            <p:cNvPr id="24" name="TextBox 24"/>
            <p:cNvSpPr txBox="1"/>
            <p:nvPr/>
          </p:nvSpPr>
          <p:spPr>
            <a:xfrm>
              <a:off x="0" y="-76200"/>
              <a:ext cx="3554617" cy="575733"/>
            </a:xfrm>
            <a:prstGeom prst="rect">
              <a:avLst/>
            </a:prstGeom>
          </p:spPr>
          <p:txBody>
            <a:bodyPr lIns="0" tIns="0" rIns="0" bIns="0" rtlCol="0" anchor="t">
              <a:spAutoFit/>
            </a:bodyPr>
            <a:lstStyle/>
            <a:p>
              <a:pPr>
                <a:lnSpc>
                  <a:spcPts val="3500"/>
                </a:lnSpc>
              </a:pPr>
              <a:r>
                <a:rPr lang="en-US" sz="2499">
                  <a:solidFill>
                    <a:srgbClr val="BF8B2E"/>
                  </a:solidFill>
                  <a:latin typeface="Telegraf Medium"/>
                </a:rPr>
                <a:t>2022</a:t>
              </a:r>
            </a:p>
          </p:txBody>
        </p:sp>
        <p:sp>
          <p:nvSpPr>
            <p:cNvPr id="25" name="TextBox 25"/>
            <p:cNvSpPr txBox="1"/>
            <p:nvPr/>
          </p:nvSpPr>
          <p:spPr>
            <a:xfrm>
              <a:off x="0" y="858451"/>
              <a:ext cx="3554617" cy="2074968"/>
            </a:xfrm>
            <a:prstGeom prst="rect">
              <a:avLst/>
            </a:prstGeom>
          </p:spPr>
          <p:txBody>
            <a:bodyPr lIns="0" tIns="0" rIns="0" bIns="0" rtlCol="0" anchor="t">
              <a:spAutoFit/>
            </a:bodyPr>
            <a:lstStyle/>
            <a:p>
              <a:pPr marL="474979" lvl="1" indent="-237490">
                <a:lnSpc>
                  <a:spcPts val="3079"/>
                </a:lnSpc>
                <a:buFont typeface="Arial"/>
                <a:buChar char="•"/>
              </a:pPr>
              <a:r>
                <a:rPr lang="en-US" sz="2199" dirty="0" err="1">
                  <a:solidFill>
                    <a:srgbClr val="222222"/>
                  </a:solidFill>
                  <a:latin typeface="Telegraf Medium"/>
                </a:rPr>
                <a:t>Penyempurnaan</a:t>
              </a:r>
              <a:r>
                <a:rPr lang="en-US" sz="2199" dirty="0">
                  <a:solidFill>
                    <a:srgbClr val="222222"/>
                  </a:solidFill>
                  <a:latin typeface="Telegraf Medium"/>
                </a:rPr>
                <a:t> Prototype</a:t>
              </a:r>
            </a:p>
            <a:p>
              <a:pPr marL="474980" lvl="1" indent="-237490">
                <a:lnSpc>
                  <a:spcPts val="3079"/>
                </a:lnSpc>
                <a:buFont typeface="Arial"/>
                <a:buChar char="•"/>
              </a:pPr>
              <a:r>
                <a:rPr lang="en-US" sz="2199" dirty="0" err="1">
                  <a:solidFill>
                    <a:srgbClr val="222222"/>
                  </a:solidFill>
                  <a:latin typeface="Telegraf Medium"/>
                </a:rPr>
                <a:t>Mulai</a:t>
              </a:r>
              <a:r>
                <a:rPr lang="en-US" sz="2199" dirty="0">
                  <a:solidFill>
                    <a:srgbClr val="222222"/>
                  </a:solidFill>
                  <a:latin typeface="Telegraf Medium"/>
                </a:rPr>
                <a:t> </a:t>
              </a:r>
              <a:r>
                <a:rPr lang="en-US" sz="2199" dirty="0" err="1">
                  <a:solidFill>
                    <a:srgbClr val="222222"/>
                  </a:solidFill>
                  <a:latin typeface="Telegraf Medium"/>
                </a:rPr>
                <a:t>melatih</a:t>
              </a:r>
              <a:r>
                <a:rPr lang="en-US" sz="2199" dirty="0">
                  <a:solidFill>
                    <a:srgbClr val="222222"/>
                  </a:solidFill>
                  <a:latin typeface="Telegraf Medium"/>
                </a:rPr>
                <a:t> data </a:t>
              </a:r>
              <a:r>
                <a:rPr lang="en-US" sz="2199" dirty="0" err="1">
                  <a:solidFill>
                    <a:srgbClr val="222222"/>
                  </a:solidFill>
                  <a:latin typeface="Telegraf Medium"/>
                </a:rPr>
                <a:t>latih</a:t>
              </a:r>
              <a:r>
                <a:rPr lang="en-US" sz="2199" dirty="0">
                  <a:solidFill>
                    <a:srgbClr val="222222"/>
                  </a:solidFill>
                  <a:latin typeface="Telegraf Medium"/>
                </a:rPr>
                <a:t>.</a:t>
              </a:r>
            </a:p>
          </p:txBody>
        </p:sp>
      </p:gr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0000"/>
          </a:blip>
          <a:srcRect l="11984" r="11984"/>
          <a:stretch>
            <a:fillRect/>
          </a:stretch>
        </p:blipFill>
        <p:spPr>
          <a:xfrm>
            <a:off x="6601782" y="-154186"/>
            <a:ext cx="12076101" cy="10595372"/>
          </a:xfrm>
          <a:prstGeom prst="rect">
            <a:avLst/>
          </a:prstGeom>
        </p:spPr>
      </p:pic>
      <p:grpSp>
        <p:nvGrpSpPr>
          <p:cNvPr id="3" name="Group 3"/>
          <p:cNvGrpSpPr/>
          <p:nvPr/>
        </p:nvGrpSpPr>
        <p:grpSpPr>
          <a:xfrm>
            <a:off x="-1004780" y="0"/>
            <a:ext cx="8517081" cy="10287000"/>
            <a:chOff x="0" y="0"/>
            <a:chExt cx="1584598" cy="1913890"/>
          </a:xfrm>
        </p:grpSpPr>
        <p:sp>
          <p:nvSpPr>
            <p:cNvPr id="4" name="Freeform 4"/>
            <p:cNvSpPr/>
            <p:nvPr/>
          </p:nvSpPr>
          <p:spPr>
            <a:xfrm>
              <a:off x="0" y="0"/>
              <a:ext cx="1584598" cy="1913890"/>
            </a:xfrm>
            <a:custGeom>
              <a:avLst/>
              <a:gdLst/>
              <a:ahLst/>
              <a:cxnLst/>
              <a:rect l="l" t="t" r="r" b="b"/>
              <a:pathLst>
                <a:path w="1584598" h="1913890">
                  <a:moveTo>
                    <a:pt x="1460138" y="1913890"/>
                  </a:moveTo>
                  <a:lnTo>
                    <a:pt x="124460" y="1913890"/>
                  </a:lnTo>
                  <a:cubicBezTo>
                    <a:pt x="55880" y="1913890"/>
                    <a:pt x="0" y="1858010"/>
                    <a:pt x="0" y="1789430"/>
                  </a:cubicBezTo>
                  <a:lnTo>
                    <a:pt x="0" y="124460"/>
                  </a:lnTo>
                  <a:cubicBezTo>
                    <a:pt x="0" y="55880"/>
                    <a:pt x="55880" y="0"/>
                    <a:pt x="124460" y="0"/>
                  </a:cubicBezTo>
                  <a:lnTo>
                    <a:pt x="1460138" y="0"/>
                  </a:lnTo>
                  <a:cubicBezTo>
                    <a:pt x="1528718" y="0"/>
                    <a:pt x="1584598" y="55880"/>
                    <a:pt x="1584598" y="124460"/>
                  </a:cubicBezTo>
                  <a:lnTo>
                    <a:pt x="1584598" y="1789430"/>
                  </a:lnTo>
                  <a:cubicBezTo>
                    <a:pt x="1584598" y="1858010"/>
                    <a:pt x="1528718" y="1913890"/>
                    <a:pt x="1460138" y="1913890"/>
                  </a:cubicBezTo>
                  <a:close/>
                </a:path>
              </a:pathLst>
            </a:custGeom>
            <a:solidFill>
              <a:srgbClr val="FFFFFF"/>
            </a:solidFill>
          </p:spPr>
        </p:sp>
      </p:grpSp>
      <p:sp>
        <p:nvSpPr>
          <p:cNvPr id="5" name="TextBox 5"/>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6" name="TextBox 6"/>
          <p:cNvSpPr txBox="1"/>
          <p:nvPr/>
        </p:nvSpPr>
        <p:spPr>
          <a:xfrm>
            <a:off x="102870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grpSp>
        <p:nvGrpSpPr>
          <p:cNvPr id="7" name="Group 7"/>
          <p:cNvGrpSpPr/>
          <p:nvPr/>
        </p:nvGrpSpPr>
        <p:grpSpPr>
          <a:xfrm>
            <a:off x="1028700" y="2802026"/>
            <a:ext cx="5966098" cy="4682947"/>
            <a:chOff x="0" y="0"/>
            <a:chExt cx="7954797" cy="6243930"/>
          </a:xfrm>
        </p:grpSpPr>
        <p:sp>
          <p:nvSpPr>
            <p:cNvPr id="8" name="TextBox 8"/>
            <p:cNvSpPr txBox="1"/>
            <p:nvPr/>
          </p:nvSpPr>
          <p:spPr>
            <a:xfrm>
              <a:off x="0" y="-66675"/>
              <a:ext cx="7954797" cy="5146675"/>
            </a:xfrm>
            <a:prstGeom prst="rect">
              <a:avLst/>
            </a:prstGeom>
          </p:spPr>
          <p:txBody>
            <a:bodyPr lIns="0" tIns="0" rIns="0" bIns="0" rtlCol="0" anchor="t">
              <a:spAutoFit/>
            </a:bodyPr>
            <a:lstStyle/>
            <a:p>
              <a:pPr>
                <a:lnSpc>
                  <a:spcPts val="6000"/>
                </a:lnSpc>
              </a:pPr>
              <a:r>
                <a:rPr lang="en-US" sz="5000" dirty="0">
                  <a:solidFill>
                    <a:srgbClr val="222222"/>
                  </a:solidFill>
                  <a:latin typeface="Telegraf Medium"/>
                </a:rPr>
                <a:t>"</a:t>
              </a:r>
              <a:r>
                <a:rPr lang="en-US" sz="5000" dirty="0" err="1">
                  <a:solidFill>
                    <a:srgbClr val="222222"/>
                  </a:solidFill>
                  <a:latin typeface="Telegraf Medium"/>
                </a:rPr>
                <a:t>Petani</a:t>
              </a:r>
              <a:r>
                <a:rPr lang="en-US" sz="5000" dirty="0">
                  <a:solidFill>
                    <a:srgbClr val="222222"/>
                  </a:solidFill>
                  <a:latin typeface="Telegraf Medium"/>
                </a:rPr>
                <a:t> miskin </a:t>
              </a:r>
              <a:r>
                <a:rPr lang="en-US" sz="5000" dirty="0" err="1">
                  <a:solidFill>
                    <a:srgbClr val="222222"/>
                  </a:solidFill>
                  <a:latin typeface="Telegraf Medium"/>
                </a:rPr>
                <a:t>bukan</a:t>
              </a:r>
              <a:r>
                <a:rPr lang="en-US" sz="5000" dirty="0">
                  <a:solidFill>
                    <a:srgbClr val="222222"/>
                  </a:solidFill>
                  <a:latin typeface="Telegraf Medium"/>
                </a:rPr>
                <a:t> </a:t>
              </a:r>
              <a:r>
                <a:rPr lang="en-US" sz="5000" dirty="0" err="1">
                  <a:solidFill>
                    <a:srgbClr val="222222"/>
                  </a:solidFill>
                  <a:latin typeface="Telegraf Medium"/>
                </a:rPr>
                <a:t>disebabkan</a:t>
              </a:r>
              <a:r>
                <a:rPr lang="en-US" sz="5000" dirty="0">
                  <a:solidFill>
                    <a:srgbClr val="222222"/>
                  </a:solidFill>
                  <a:latin typeface="Telegraf Medium"/>
                </a:rPr>
                <a:t> oleh </a:t>
              </a:r>
              <a:r>
                <a:rPr lang="en-US" sz="5000" dirty="0" err="1">
                  <a:solidFill>
                    <a:srgbClr val="222222"/>
                  </a:solidFill>
                  <a:latin typeface="Telegraf Medium"/>
                </a:rPr>
                <a:t>hama</a:t>
              </a:r>
              <a:r>
                <a:rPr lang="en-US" sz="5000" dirty="0">
                  <a:solidFill>
                    <a:srgbClr val="222222"/>
                  </a:solidFill>
                  <a:latin typeface="Telegraf Medium"/>
                </a:rPr>
                <a:t>, </a:t>
              </a:r>
              <a:r>
                <a:rPr lang="en-US" sz="5000" dirty="0" err="1">
                  <a:solidFill>
                    <a:srgbClr val="222222"/>
                  </a:solidFill>
                  <a:latin typeface="Telegraf Medium"/>
                </a:rPr>
                <a:t>tetapi</a:t>
              </a:r>
              <a:r>
                <a:rPr lang="en-US" sz="5000" dirty="0">
                  <a:solidFill>
                    <a:srgbClr val="222222"/>
                  </a:solidFill>
                  <a:latin typeface="Telegraf Medium"/>
                </a:rPr>
                <a:t> oleh tata </a:t>
              </a:r>
              <a:r>
                <a:rPr lang="en-US" sz="5000" dirty="0" err="1">
                  <a:solidFill>
                    <a:srgbClr val="222222"/>
                  </a:solidFill>
                  <a:latin typeface="Telegraf Medium"/>
                </a:rPr>
                <a:t>niaga</a:t>
              </a:r>
              <a:r>
                <a:rPr lang="en-US" sz="5000" dirty="0">
                  <a:solidFill>
                    <a:srgbClr val="222222"/>
                  </a:solidFill>
                  <a:latin typeface="Telegraf Medium"/>
                </a:rPr>
                <a:t> yang tidak </a:t>
              </a:r>
              <a:r>
                <a:rPr lang="en-US" sz="5000" dirty="0" err="1">
                  <a:solidFill>
                    <a:srgbClr val="222222"/>
                  </a:solidFill>
                  <a:latin typeface="Telegraf Medium"/>
                </a:rPr>
                <a:t>adil</a:t>
              </a:r>
              <a:r>
                <a:rPr lang="en-US" sz="5000" dirty="0">
                  <a:solidFill>
                    <a:srgbClr val="222222"/>
                  </a:solidFill>
                  <a:latin typeface="Telegraf Medium"/>
                </a:rPr>
                <a:t>."</a:t>
              </a:r>
            </a:p>
          </p:txBody>
        </p:sp>
        <p:sp>
          <p:nvSpPr>
            <p:cNvPr id="9" name="TextBox 9"/>
            <p:cNvSpPr txBox="1"/>
            <p:nvPr/>
          </p:nvSpPr>
          <p:spPr>
            <a:xfrm>
              <a:off x="0" y="5529766"/>
              <a:ext cx="7954797" cy="714164"/>
            </a:xfrm>
            <a:prstGeom prst="rect">
              <a:avLst/>
            </a:prstGeom>
          </p:spPr>
          <p:txBody>
            <a:bodyPr lIns="0" tIns="0" rIns="0" bIns="0" rtlCol="0" anchor="t">
              <a:spAutoFit/>
            </a:bodyPr>
            <a:lstStyle/>
            <a:p>
              <a:pPr>
                <a:lnSpc>
                  <a:spcPts val="4339"/>
                </a:lnSpc>
              </a:pPr>
              <a:r>
                <a:rPr lang="en-US" sz="3099">
                  <a:solidFill>
                    <a:srgbClr val="222222"/>
                  </a:solidFill>
                  <a:latin typeface="Telegraf Medium"/>
                </a:rPr>
                <a:t>-Pidi Baiq-</a:t>
              </a:r>
            </a:p>
          </p:txBody>
        </p:sp>
      </p:gr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786" b="7786"/>
          <a:stretch>
            <a:fillRect/>
          </a:stretch>
        </p:blipFill>
        <p:spPr>
          <a:xfrm>
            <a:off x="0" y="0"/>
            <a:ext cx="18288000" cy="10287000"/>
          </a:xfrm>
          <a:prstGeom prst="rect">
            <a:avLst/>
          </a:prstGeom>
        </p:spPr>
      </p:pic>
      <p:sp>
        <p:nvSpPr>
          <p:cNvPr id="3" name="TextBox 3"/>
          <p:cNvSpPr txBox="1"/>
          <p:nvPr/>
        </p:nvSpPr>
        <p:spPr>
          <a:xfrm>
            <a:off x="1836130" y="4310063"/>
            <a:ext cx="8694578" cy="1562100"/>
          </a:xfrm>
          <a:prstGeom prst="rect">
            <a:avLst/>
          </a:prstGeom>
        </p:spPr>
        <p:txBody>
          <a:bodyPr lIns="0" tIns="0" rIns="0" bIns="0" rtlCol="0" anchor="t">
            <a:spAutoFit/>
          </a:bodyPr>
          <a:lstStyle/>
          <a:p>
            <a:pPr>
              <a:lnSpc>
                <a:spcPts val="11519"/>
              </a:lnSpc>
            </a:pPr>
            <a:r>
              <a:rPr lang="en-US" sz="9600">
                <a:solidFill>
                  <a:srgbClr val="FFFFFF"/>
                </a:solidFill>
                <a:latin typeface="Telegraf Medium Bold"/>
              </a:rPr>
              <a:t>Terima Kasih!</a:t>
            </a:r>
          </a:p>
        </p:txBody>
      </p:sp>
      <p:sp>
        <p:nvSpPr>
          <p:cNvPr id="4" name="TextBox 4"/>
          <p:cNvSpPr txBox="1"/>
          <p:nvPr/>
        </p:nvSpPr>
        <p:spPr>
          <a:xfrm>
            <a:off x="1062101" y="9210675"/>
            <a:ext cx="5539680" cy="283210"/>
          </a:xfrm>
          <a:prstGeom prst="rect">
            <a:avLst/>
          </a:prstGeom>
        </p:spPr>
        <p:txBody>
          <a:bodyPr lIns="0" tIns="0" rIns="0" bIns="0" rtlCol="0" anchor="t">
            <a:spAutoFit/>
          </a:bodyPr>
          <a:lstStyle/>
          <a:p>
            <a:pPr>
              <a:lnSpc>
                <a:spcPts val="2240"/>
              </a:lnSpc>
            </a:pPr>
            <a:r>
              <a:rPr lang="en-US" sz="1599">
                <a:solidFill>
                  <a:srgbClr val="FFFFFF"/>
                </a:solidFill>
                <a:latin typeface="Telegraf Medium"/>
              </a:rPr>
              <a:t>Agrist | 20 November 2021</a:t>
            </a:r>
          </a:p>
        </p:txBody>
      </p:sp>
      <p:sp>
        <p:nvSpPr>
          <p:cNvPr id="5" name="TextBox 5"/>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FFFFFF"/>
                </a:solidFill>
                <a:latin typeface="Telegraf Medium"/>
              </a:rPr>
              <a:t>SD-Gs Team</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dirty="0" err="1">
                <a:solidFill>
                  <a:srgbClr val="222222"/>
                </a:solidFill>
                <a:latin typeface="Telegraf Medium"/>
              </a:rPr>
              <a:t>Agrist</a:t>
            </a:r>
            <a:r>
              <a:rPr lang="en-US" sz="1599" dirty="0">
                <a:solidFill>
                  <a:srgbClr val="222222"/>
                </a:solidFill>
                <a:latin typeface="Telegraf Medium"/>
              </a:rPr>
              <a:t> | 20 November 2021</a:t>
            </a:r>
          </a:p>
        </p:txBody>
      </p:sp>
      <p:sp>
        <p:nvSpPr>
          <p:cNvPr id="3" name="TextBox 3"/>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dirty="0">
                <a:solidFill>
                  <a:srgbClr val="222222"/>
                </a:solidFill>
                <a:latin typeface="Telegraf Medium"/>
              </a:rPr>
              <a:t>SD-Gs Team</a:t>
            </a:r>
          </a:p>
        </p:txBody>
      </p:sp>
      <p:sp>
        <p:nvSpPr>
          <p:cNvPr id="6" name="TextBox 5">
            <a:extLst>
              <a:ext uri="{FF2B5EF4-FFF2-40B4-BE49-F238E27FC236}">
                <a16:creationId xmlns:a16="http://schemas.microsoft.com/office/drawing/2014/main" id="{F1100BBF-5CC1-4FFD-9CCE-9791E0A974E2}"/>
              </a:ext>
            </a:extLst>
          </p:cNvPr>
          <p:cNvSpPr txBox="1"/>
          <p:nvPr/>
        </p:nvSpPr>
        <p:spPr>
          <a:xfrm>
            <a:off x="470903" y="9531033"/>
            <a:ext cx="6455678" cy="738664"/>
          </a:xfrm>
          <a:prstGeom prst="rect">
            <a:avLst/>
          </a:prstGeom>
          <a:noFill/>
        </p:spPr>
        <p:txBody>
          <a:bodyPr wrap="none" rtlCol="0">
            <a:spAutoFit/>
          </a:bodyPr>
          <a:lstStyle/>
          <a:p>
            <a:r>
              <a:rPr lang="en-US" sz="1400" dirty="0" err="1"/>
              <a:t>Sumber</a:t>
            </a:r>
            <a:r>
              <a:rPr lang="en-US" sz="1400" dirty="0"/>
              <a:t>:	 </a:t>
            </a:r>
            <a:r>
              <a:rPr lang="en-US" sz="1400" dirty="0">
                <a:hlinkClick r:id="rId3">
                  <a:extLst>
                    <a:ext uri="{A12FA001-AC4F-418D-AE19-62706E023703}">
                      <ahyp:hlinkClr xmlns:ahyp="http://schemas.microsoft.com/office/drawing/2018/hyperlinkcolor" val="tx"/>
                    </a:ext>
                  </a:extLst>
                </a:hlinkClick>
              </a:rPr>
              <a:t>https://www.bps.go.id/website/images/Kemiskinan-Maret-2021-ind.jpg</a:t>
            </a:r>
            <a:endParaRPr lang="en-US" sz="1400" dirty="0"/>
          </a:p>
          <a:p>
            <a:r>
              <a:rPr lang="en-US" sz="1400" dirty="0"/>
              <a:t>	 </a:t>
            </a:r>
            <a:r>
              <a:rPr lang="en-US" sz="1400" dirty="0">
                <a:hlinkClick r:id="rId3">
                  <a:extLst>
                    <a:ext uri="{A12FA001-AC4F-418D-AE19-62706E023703}">
                      <ahyp:hlinkClr xmlns:ahyp="http://schemas.microsoft.com/office/drawing/2018/hyperlinkcolor" val="tx"/>
                    </a:ext>
                  </a:extLst>
                </a:hlinkClick>
              </a:rPr>
              <a:t>https://www.bps.go.id/website/images/</a:t>
            </a:r>
            <a:r>
              <a:rPr lang="en-US" sz="1400" u="sng" dirty="0"/>
              <a:t>potret-kemiskinan-Indonesia.jpg</a:t>
            </a:r>
          </a:p>
          <a:p>
            <a:r>
              <a:rPr lang="en-US" sz="1400" dirty="0"/>
              <a:t>	</a:t>
            </a:r>
            <a:endParaRPr lang="id-ID" sz="1400" dirty="0"/>
          </a:p>
        </p:txBody>
      </p:sp>
      <p:pic>
        <p:nvPicPr>
          <p:cNvPr id="7" name="Picture 3">
            <a:extLst>
              <a:ext uri="{FF2B5EF4-FFF2-40B4-BE49-F238E27FC236}">
                <a16:creationId xmlns:a16="http://schemas.microsoft.com/office/drawing/2014/main" id="{1953ABA3-C199-4C29-827F-47024DF23EE4}"/>
              </a:ext>
            </a:extLst>
          </p:cNvPr>
          <p:cNvPicPr>
            <a:picLocks noChangeAspect="1"/>
          </p:cNvPicPr>
          <p:nvPr/>
        </p:nvPicPr>
        <p:blipFill rotWithShape="1">
          <a:blip r:embed="rId4"/>
          <a:srcRect t="12994" b="73115"/>
          <a:stretch/>
        </p:blipFill>
        <p:spPr>
          <a:xfrm>
            <a:off x="2076450" y="1403325"/>
            <a:ext cx="14135100" cy="7480349"/>
          </a:xfrm>
          <a:prstGeom prst="rect">
            <a:avLst/>
          </a:prstGeom>
        </p:spPr>
      </p:pic>
    </p:spTree>
    <p:extLst>
      <p:ext uri="{BB962C8B-B14F-4D97-AF65-F5344CB8AC3E}">
        <p14:creationId xmlns:p14="http://schemas.microsoft.com/office/powerpoint/2010/main" val="136080719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dirty="0" err="1">
                <a:solidFill>
                  <a:srgbClr val="222222"/>
                </a:solidFill>
                <a:latin typeface="Telegraf Medium"/>
              </a:rPr>
              <a:t>Agrist</a:t>
            </a:r>
            <a:r>
              <a:rPr lang="en-US" sz="1599" dirty="0">
                <a:solidFill>
                  <a:srgbClr val="222222"/>
                </a:solidFill>
                <a:latin typeface="Telegraf Medium"/>
              </a:rPr>
              <a:t> | 20 November 2021</a:t>
            </a:r>
          </a:p>
        </p:txBody>
      </p:sp>
      <p:sp>
        <p:nvSpPr>
          <p:cNvPr id="3" name="TextBox 3"/>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dirty="0">
                <a:solidFill>
                  <a:srgbClr val="222222"/>
                </a:solidFill>
                <a:latin typeface="Telegraf Medium"/>
              </a:rPr>
              <a:t>SD-Gs Team</a:t>
            </a:r>
          </a:p>
        </p:txBody>
      </p:sp>
      <p:pic>
        <p:nvPicPr>
          <p:cNvPr id="9" name="Picture 3">
            <a:extLst>
              <a:ext uri="{FF2B5EF4-FFF2-40B4-BE49-F238E27FC236}">
                <a16:creationId xmlns:a16="http://schemas.microsoft.com/office/drawing/2014/main" id="{65EA5A8B-7FB3-4009-BB21-2729255EADB3}"/>
              </a:ext>
            </a:extLst>
          </p:cNvPr>
          <p:cNvPicPr>
            <a:picLocks noChangeAspect="1"/>
          </p:cNvPicPr>
          <p:nvPr/>
        </p:nvPicPr>
        <p:blipFill rotWithShape="1">
          <a:blip r:embed="rId3"/>
          <a:srcRect t="69351" b="20158"/>
          <a:stretch/>
        </p:blipFill>
        <p:spPr>
          <a:xfrm>
            <a:off x="850275" y="1828800"/>
            <a:ext cx="16587450" cy="6629400"/>
          </a:xfrm>
          <a:prstGeom prst="rect">
            <a:avLst/>
          </a:prstGeom>
        </p:spPr>
      </p:pic>
      <p:sp>
        <p:nvSpPr>
          <p:cNvPr id="6" name="TextBox 5">
            <a:extLst>
              <a:ext uri="{FF2B5EF4-FFF2-40B4-BE49-F238E27FC236}">
                <a16:creationId xmlns:a16="http://schemas.microsoft.com/office/drawing/2014/main" id="{F1100BBF-5CC1-4FFD-9CCE-9791E0A974E2}"/>
              </a:ext>
            </a:extLst>
          </p:cNvPr>
          <p:cNvSpPr txBox="1"/>
          <p:nvPr/>
        </p:nvSpPr>
        <p:spPr>
          <a:xfrm>
            <a:off x="470903" y="9531033"/>
            <a:ext cx="6455678" cy="738664"/>
          </a:xfrm>
          <a:prstGeom prst="rect">
            <a:avLst/>
          </a:prstGeom>
          <a:noFill/>
        </p:spPr>
        <p:txBody>
          <a:bodyPr wrap="none" rtlCol="0">
            <a:spAutoFit/>
          </a:bodyPr>
          <a:lstStyle/>
          <a:p>
            <a:r>
              <a:rPr lang="en-US" sz="1400" dirty="0" err="1"/>
              <a:t>Sumber</a:t>
            </a:r>
            <a:r>
              <a:rPr lang="en-US" sz="1400" dirty="0"/>
              <a:t>:	 </a:t>
            </a:r>
            <a:r>
              <a:rPr lang="en-US" sz="1400" dirty="0">
                <a:hlinkClick r:id="rId4">
                  <a:extLst>
                    <a:ext uri="{A12FA001-AC4F-418D-AE19-62706E023703}">
                      <ahyp:hlinkClr xmlns:ahyp="http://schemas.microsoft.com/office/drawing/2018/hyperlinkcolor" val="tx"/>
                    </a:ext>
                  </a:extLst>
                </a:hlinkClick>
              </a:rPr>
              <a:t>https://www.bps.go.id/website/images/Kemiskinan-Maret-2021-ind.jpg</a:t>
            </a:r>
            <a:endParaRPr lang="en-US" sz="1400" dirty="0"/>
          </a:p>
          <a:p>
            <a:r>
              <a:rPr lang="en-US" sz="1400" dirty="0"/>
              <a:t>	 </a:t>
            </a:r>
            <a:r>
              <a:rPr lang="en-US" sz="1400" dirty="0">
                <a:hlinkClick r:id="rId4">
                  <a:extLst>
                    <a:ext uri="{A12FA001-AC4F-418D-AE19-62706E023703}">
                      <ahyp:hlinkClr xmlns:ahyp="http://schemas.microsoft.com/office/drawing/2018/hyperlinkcolor" val="tx"/>
                    </a:ext>
                  </a:extLst>
                </a:hlinkClick>
              </a:rPr>
              <a:t>https://www.bps.go.id/website/images/</a:t>
            </a:r>
            <a:r>
              <a:rPr lang="en-US" sz="1400" u="sng" dirty="0"/>
              <a:t>potret-kemiskinan-Indonesia.jpg</a:t>
            </a:r>
          </a:p>
          <a:p>
            <a:r>
              <a:rPr lang="en-US" sz="1400" dirty="0"/>
              <a:t>	</a:t>
            </a:r>
            <a:endParaRPr lang="id-ID" sz="1400" dirty="0"/>
          </a:p>
        </p:txBody>
      </p:sp>
    </p:spTree>
    <p:extLst>
      <p:ext uri="{BB962C8B-B14F-4D97-AF65-F5344CB8AC3E}">
        <p14:creationId xmlns:p14="http://schemas.microsoft.com/office/powerpoint/2010/main" val="126609631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dirty="0" err="1">
                <a:solidFill>
                  <a:srgbClr val="222222"/>
                </a:solidFill>
                <a:latin typeface="Telegraf Medium"/>
              </a:rPr>
              <a:t>Agrist</a:t>
            </a:r>
            <a:r>
              <a:rPr lang="en-US" sz="1599" dirty="0">
                <a:solidFill>
                  <a:srgbClr val="222222"/>
                </a:solidFill>
                <a:latin typeface="Telegraf Medium"/>
              </a:rPr>
              <a:t> | 20 November 2021</a:t>
            </a:r>
          </a:p>
        </p:txBody>
      </p:sp>
      <p:sp>
        <p:nvSpPr>
          <p:cNvPr id="3" name="TextBox 3"/>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dirty="0">
                <a:solidFill>
                  <a:srgbClr val="222222"/>
                </a:solidFill>
                <a:latin typeface="Telegraf Medium"/>
              </a:rPr>
              <a:t>SD-Gs Team</a:t>
            </a:r>
          </a:p>
        </p:txBody>
      </p:sp>
      <p:pic>
        <p:nvPicPr>
          <p:cNvPr id="5" name="Picture 2">
            <a:extLst>
              <a:ext uri="{FF2B5EF4-FFF2-40B4-BE49-F238E27FC236}">
                <a16:creationId xmlns:a16="http://schemas.microsoft.com/office/drawing/2014/main" id="{C2D6844D-C1F9-42E3-BFE0-699F3EDEDB6A}"/>
              </a:ext>
            </a:extLst>
          </p:cNvPr>
          <p:cNvPicPr>
            <a:picLocks noChangeAspect="1"/>
          </p:cNvPicPr>
          <p:nvPr/>
        </p:nvPicPr>
        <p:blipFill rotWithShape="1">
          <a:blip r:embed="rId3"/>
          <a:srcRect b="45059"/>
          <a:stretch/>
        </p:blipFill>
        <p:spPr>
          <a:xfrm>
            <a:off x="1028700" y="1276350"/>
            <a:ext cx="7059400" cy="4848133"/>
          </a:xfrm>
          <a:prstGeom prst="rect">
            <a:avLst/>
          </a:prstGeom>
        </p:spPr>
      </p:pic>
      <p:pic>
        <p:nvPicPr>
          <p:cNvPr id="6" name="Picture 2">
            <a:extLst>
              <a:ext uri="{FF2B5EF4-FFF2-40B4-BE49-F238E27FC236}">
                <a16:creationId xmlns:a16="http://schemas.microsoft.com/office/drawing/2014/main" id="{510CA1A1-8B04-4754-AD85-39A5739E15E5}"/>
              </a:ext>
            </a:extLst>
          </p:cNvPr>
          <p:cNvPicPr>
            <a:picLocks noChangeAspect="1"/>
          </p:cNvPicPr>
          <p:nvPr/>
        </p:nvPicPr>
        <p:blipFill rotWithShape="1">
          <a:blip r:embed="rId3"/>
          <a:srcRect t="55373"/>
          <a:stretch/>
        </p:blipFill>
        <p:spPr>
          <a:xfrm>
            <a:off x="8050000" y="866775"/>
            <a:ext cx="9171199" cy="5116086"/>
          </a:xfrm>
          <a:prstGeom prst="rect">
            <a:avLst/>
          </a:prstGeom>
        </p:spPr>
      </p:pic>
      <p:sp>
        <p:nvSpPr>
          <p:cNvPr id="7" name="TextBox 6">
            <a:extLst>
              <a:ext uri="{FF2B5EF4-FFF2-40B4-BE49-F238E27FC236}">
                <a16:creationId xmlns:a16="http://schemas.microsoft.com/office/drawing/2014/main" id="{20CD76FD-CF47-436D-B48E-610C0D7392B2}"/>
              </a:ext>
            </a:extLst>
          </p:cNvPr>
          <p:cNvSpPr txBox="1"/>
          <p:nvPr/>
        </p:nvSpPr>
        <p:spPr>
          <a:xfrm>
            <a:off x="470903" y="9531033"/>
            <a:ext cx="6455678" cy="738664"/>
          </a:xfrm>
          <a:prstGeom prst="rect">
            <a:avLst/>
          </a:prstGeom>
          <a:noFill/>
        </p:spPr>
        <p:txBody>
          <a:bodyPr wrap="none" rtlCol="0">
            <a:spAutoFit/>
          </a:bodyPr>
          <a:lstStyle/>
          <a:p>
            <a:r>
              <a:rPr lang="en-US" sz="1400" dirty="0" err="1"/>
              <a:t>Sumber</a:t>
            </a:r>
            <a:r>
              <a:rPr lang="en-US" sz="1400" dirty="0"/>
              <a:t>:	 </a:t>
            </a:r>
            <a:r>
              <a:rPr lang="en-US" sz="1400" dirty="0">
                <a:hlinkClick r:id="rId4">
                  <a:extLst>
                    <a:ext uri="{A12FA001-AC4F-418D-AE19-62706E023703}">
                      <ahyp:hlinkClr xmlns:ahyp="http://schemas.microsoft.com/office/drawing/2018/hyperlinkcolor" val="tx"/>
                    </a:ext>
                  </a:extLst>
                </a:hlinkClick>
              </a:rPr>
              <a:t>https://www.bps.go.id/website/images/Kemiskinan-Maret-2021-ind.jpg</a:t>
            </a:r>
            <a:endParaRPr lang="en-US" sz="1400" dirty="0"/>
          </a:p>
          <a:p>
            <a:r>
              <a:rPr lang="en-US" sz="1400" dirty="0"/>
              <a:t>	 </a:t>
            </a:r>
            <a:r>
              <a:rPr lang="en-US" sz="1400" dirty="0">
                <a:hlinkClick r:id="rId4">
                  <a:extLst>
                    <a:ext uri="{A12FA001-AC4F-418D-AE19-62706E023703}">
                      <ahyp:hlinkClr xmlns:ahyp="http://schemas.microsoft.com/office/drawing/2018/hyperlinkcolor" val="tx"/>
                    </a:ext>
                  </a:extLst>
                </a:hlinkClick>
              </a:rPr>
              <a:t>https://www.bps.go.id/website/images/</a:t>
            </a:r>
            <a:r>
              <a:rPr lang="en-US" sz="1400" u="sng" dirty="0"/>
              <a:t>potret-kemiskinan-Indonesia.jpg</a:t>
            </a:r>
          </a:p>
          <a:p>
            <a:r>
              <a:rPr lang="en-US" sz="1400" dirty="0"/>
              <a:t>	</a:t>
            </a:r>
            <a:endParaRPr lang="id-ID" sz="1400" dirty="0"/>
          </a:p>
        </p:txBody>
      </p:sp>
      <p:sp>
        <p:nvSpPr>
          <p:cNvPr id="8" name="TextBox 7">
            <a:extLst>
              <a:ext uri="{FF2B5EF4-FFF2-40B4-BE49-F238E27FC236}">
                <a16:creationId xmlns:a16="http://schemas.microsoft.com/office/drawing/2014/main" id="{63619E8F-EA94-48B6-948B-CF14F47AB81F}"/>
              </a:ext>
            </a:extLst>
          </p:cNvPr>
          <p:cNvSpPr txBox="1"/>
          <p:nvPr/>
        </p:nvSpPr>
        <p:spPr>
          <a:xfrm>
            <a:off x="1499499" y="6573411"/>
            <a:ext cx="16230600" cy="2160271"/>
          </a:xfrm>
          <a:prstGeom prst="rect">
            <a:avLst/>
          </a:prstGeom>
          <a:noFill/>
        </p:spPr>
        <p:txBody>
          <a:bodyPr wrap="square">
            <a:spAutoFit/>
          </a:bodyPr>
          <a:lstStyle/>
          <a:p>
            <a:pPr algn="just">
              <a:lnSpc>
                <a:spcPts val="8400"/>
              </a:lnSpc>
            </a:pPr>
            <a:r>
              <a:rPr lang="en-US" sz="5400" dirty="0" err="1">
                <a:solidFill>
                  <a:srgbClr val="008037"/>
                </a:solidFill>
                <a:latin typeface="Telegraf Medium Bold"/>
              </a:rPr>
              <a:t>Pedesaan</a:t>
            </a:r>
            <a:r>
              <a:rPr lang="en-US" sz="5400" b="1" dirty="0">
                <a:solidFill>
                  <a:srgbClr val="222222"/>
                </a:solidFill>
                <a:latin typeface="Telegraf Medium"/>
              </a:rPr>
              <a:t> </a:t>
            </a:r>
            <a:r>
              <a:rPr lang="en-US" sz="5400" b="1" dirty="0" err="1">
                <a:solidFill>
                  <a:srgbClr val="222222"/>
                </a:solidFill>
                <a:latin typeface="Telegraf Medium"/>
              </a:rPr>
              <a:t>memiliki</a:t>
            </a:r>
            <a:r>
              <a:rPr lang="en-US" sz="5400" b="1" dirty="0">
                <a:solidFill>
                  <a:srgbClr val="222222"/>
                </a:solidFill>
                <a:latin typeface="Telegraf Medium"/>
              </a:rPr>
              <a:t> </a:t>
            </a:r>
            <a:r>
              <a:rPr lang="en-US" sz="5400" b="1" dirty="0" err="1">
                <a:solidFill>
                  <a:srgbClr val="222222"/>
                </a:solidFill>
                <a:latin typeface="Telegraf Medium"/>
              </a:rPr>
              <a:t>tingkat</a:t>
            </a:r>
            <a:r>
              <a:rPr lang="en-US" sz="5400" b="1" dirty="0">
                <a:solidFill>
                  <a:srgbClr val="222222"/>
                </a:solidFill>
                <a:latin typeface="Telegraf Medium"/>
              </a:rPr>
              <a:t> </a:t>
            </a:r>
            <a:r>
              <a:rPr lang="en-US" sz="5400" b="1" dirty="0" err="1">
                <a:solidFill>
                  <a:srgbClr val="008037"/>
                </a:solidFill>
                <a:latin typeface="Telegraf Medium Bold"/>
              </a:rPr>
              <a:t>Kemiskinan</a:t>
            </a:r>
            <a:r>
              <a:rPr lang="en-US" sz="5400" b="1" dirty="0">
                <a:solidFill>
                  <a:srgbClr val="222222"/>
                </a:solidFill>
                <a:latin typeface="Telegraf Medium"/>
              </a:rPr>
              <a:t> yang </a:t>
            </a:r>
            <a:r>
              <a:rPr lang="en-US" sz="5400" b="1" dirty="0" err="1">
                <a:solidFill>
                  <a:srgbClr val="222222"/>
                </a:solidFill>
                <a:latin typeface="Telegraf Medium"/>
              </a:rPr>
              <a:t>lebih</a:t>
            </a:r>
            <a:r>
              <a:rPr lang="en-US" sz="5400" b="1" dirty="0">
                <a:solidFill>
                  <a:srgbClr val="222222"/>
                </a:solidFill>
                <a:latin typeface="Telegraf Medium"/>
              </a:rPr>
              <a:t> </a:t>
            </a:r>
            <a:r>
              <a:rPr lang="en-US" sz="5400" b="1" dirty="0" err="1">
                <a:solidFill>
                  <a:srgbClr val="222222"/>
                </a:solidFill>
                <a:latin typeface="Telegraf Medium"/>
              </a:rPr>
              <a:t>tinggi</a:t>
            </a:r>
            <a:r>
              <a:rPr lang="en-US" sz="5400" b="1" dirty="0">
                <a:solidFill>
                  <a:srgbClr val="222222"/>
                </a:solidFill>
                <a:latin typeface="Telegraf Medium"/>
              </a:rPr>
              <a:t> </a:t>
            </a:r>
            <a:r>
              <a:rPr lang="en-US" sz="5400" b="1" dirty="0" err="1">
                <a:solidFill>
                  <a:srgbClr val="222222"/>
                </a:solidFill>
                <a:latin typeface="Telegraf Medium"/>
              </a:rPr>
              <a:t>dibandingkan</a:t>
            </a:r>
            <a:r>
              <a:rPr lang="en-US" sz="5400" b="1" dirty="0">
                <a:solidFill>
                  <a:srgbClr val="222222"/>
                </a:solidFill>
                <a:latin typeface="Telegraf Medium"/>
              </a:rPr>
              <a:t> dengan </a:t>
            </a:r>
            <a:r>
              <a:rPr lang="en-US" sz="5400" b="1" dirty="0" err="1">
                <a:solidFill>
                  <a:srgbClr val="222222"/>
                </a:solidFill>
                <a:latin typeface="Telegraf Medium"/>
              </a:rPr>
              <a:t>perkotaan</a:t>
            </a:r>
            <a:endParaRPr lang="en-US" sz="5400" b="1" dirty="0">
              <a:solidFill>
                <a:srgbClr val="222222"/>
              </a:solidFill>
              <a:latin typeface="Telegraf Medium"/>
            </a:endParaRPr>
          </a:p>
        </p:txBody>
      </p:sp>
    </p:spTree>
    <p:extLst>
      <p:ext uri="{BB962C8B-B14F-4D97-AF65-F5344CB8AC3E}">
        <p14:creationId xmlns:p14="http://schemas.microsoft.com/office/powerpoint/2010/main" val="15759483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13073" y="0"/>
            <a:ext cx="12371087" cy="10287000"/>
            <a:chOff x="0" y="0"/>
            <a:chExt cx="2301633" cy="1913890"/>
          </a:xfrm>
        </p:grpSpPr>
        <p:sp>
          <p:nvSpPr>
            <p:cNvPr id="3" name="Freeform 3"/>
            <p:cNvSpPr/>
            <p:nvPr/>
          </p:nvSpPr>
          <p:spPr>
            <a:xfrm>
              <a:off x="0" y="0"/>
              <a:ext cx="2301633" cy="1913890"/>
            </a:xfrm>
            <a:custGeom>
              <a:avLst/>
              <a:gdLst/>
              <a:ahLst/>
              <a:cxnLst/>
              <a:rect l="l" t="t" r="r" b="b"/>
              <a:pathLst>
                <a:path w="2301633" h="1913890">
                  <a:moveTo>
                    <a:pt x="2177173" y="1913890"/>
                  </a:moveTo>
                  <a:lnTo>
                    <a:pt x="124460" y="1913890"/>
                  </a:lnTo>
                  <a:cubicBezTo>
                    <a:pt x="55880" y="1913890"/>
                    <a:pt x="0" y="1858010"/>
                    <a:pt x="0" y="1789430"/>
                  </a:cubicBezTo>
                  <a:lnTo>
                    <a:pt x="0" y="124460"/>
                  </a:lnTo>
                  <a:cubicBezTo>
                    <a:pt x="0" y="55880"/>
                    <a:pt x="55880" y="0"/>
                    <a:pt x="124460" y="0"/>
                  </a:cubicBezTo>
                  <a:lnTo>
                    <a:pt x="2177173" y="0"/>
                  </a:lnTo>
                  <a:cubicBezTo>
                    <a:pt x="2245753" y="0"/>
                    <a:pt x="2301633" y="55880"/>
                    <a:pt x="2301633" y="124460"/>
                  </a:cubicBezTo>
                  <a:lnTo>
                    <a:pt x="2301633" y="1789430"/>
                  </a:lnTo>
                  <a:cubicBezTo>
                    <a:pt x="2301633" y="1858010"/>
                    <a:pt x="2245753" y="1913890"/>
                    <a:pt x="2177173" y="1913890"/>
                  </a:cubicBezTo>
                  <a:close/>
                </a:path>
              </a:pathLst>
            </a:custGeom>
            <a:solidFill>
              <a:srgbClr val="FFFFFF"/>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115300" y="1628082"/>
            <a:ext cx="1446464" cy="1446464"/>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88452" y="1628082"/>
            <a:ext cx="1446464" cy="144646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960662" y="3489539"/>
            <a:ext cx="1446464" cy="1446464"/>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12836" y="5350997"/>
            <a:ext cx="1446464" cy="1446464"/>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890155" y="5350997"/>
            <a:ext cx="1446464" cy="1446464"/>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044794" y="5350997"/>
            <a:ext cx="1446464" cy="1446464"/>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964068" y="1628082"/>
            <a:ext cx="1446464" cy="1446464"/>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1967474" y="5350997"/>
            <a:ext cx="1446464" cy="1446464"/>
          </a:xfrm>
          <a:prstGeom prst="rect">
            <a:avLst/>
          </a:prstGeom>
        </p:spPr>
      </p:pic>
      <p:pic>
        <p:nvPicPr>
          <p:cNvPr id="12" name="Picture 1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8125519" y="7212454"/>
            <a:ext cx="1446464" cy="1446464"/>
          </a:xfrm>
          <a:prstGeom prst="rect">
            <a:avLst/>
          </a:prstGeom>
        </p:spPr>
      </p:pic>
      <p:pic>
        <p:nvPicPr>
          <p:cNvPr id="13" name="Picture 13"/>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0037981" y="3489539"/>
            <a:ext cx="1446464" cy="1446464"/>
          </a:xfrm>
          <a:prstGeom prst="rect">
            <a:avLst/>
          </a:prstGeom>
        </p:spPr>
      </p:pic>
      <p:pic>
        <p:nvPicPr>
          <p:cNvPr id="14" name="Picture 14"/>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8115300" y="3489539"/>
            <a:ext cx="1446464" cy="1446464"/>
          </a:xfrm>
          <a:prstGeom prst="rect">
            <a:avLst/>
          </a:prstGeom>
        </p:spPr>
      </p:pic>
      <p:pic>
        <p:nvPicPr>
          <p:cNvPr id="15" name="Picture 15"/>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p:blipFill>
        <p:spPr>
          <a:xfrm>
            <a:off x="13883342" y="3489539"/>
            <a:ext cx="1446464" cy="1446464"/>
          </a:xfrm>
          <a:prstGeom prst="rect">
            <a:avLst/>
          </a:prstGeom>
        </p:spPr>
      </p:pic>
      <p:pic>
        <p:nvPicPr>
          <p:cNvPr id="16" name="Picture 16"/>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15812836" y="1628082"/>
            <a:ext cx="1446464" cy="1446464"/>
          </a:xfrm>
          <a:prstGeom prst="rect">
            <a:avLst/>
          </a:prstGeom>
        </p:spPr>
      </p:pic>
      <p:pic>
        <p:nvPicPr>
          <p:cNvPr id="17" name="Picture 17"/>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0039684" y="1628082"/>
            <a:ext cx="1446464" cy="1446464"/>
          </a:xfrm>
          <a:prstGeom prst="rect">
            <a:avLst/>
          </a:prstGeom>
        </p:spPr>
      </p:pic>
      <p:pic>
        <p:nvPicPr>
          <p:cNvPr id="18" name="Picture 18"/>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15806023" y="3489539"/>
            <a:ext cx="1446464" cy="1446464"/>
          </a:xfrm>
          <a:prstGeom prst="rect">
            <a:avLst/>
          </a:prstGeom>
        </p:spPr>
      </p:pic>
      <p:pic>
        <p:nvPicPr>
          <p:cNvPr id="19" name="Picture 19"/>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8122113" y="5350997"/>
            <a:ext cx="1446464" cy="1446464"/>
          </a:xfrm>
          <a:prstGeom prst="rect">
            <a:avLst/>
          </a:prstGeom>
        </p:spPr>
      </p:pic>
      <p:pic>
        <p:nvPicPr>
          <p:cNvPr id="20" name="Picture 20"/>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0037981" y="7212454"/>
            <a:ext cx="1446464" cy="1446464"/>
          </a:xfrm>
          <a:prstGeom prst="rect">
            <a:avLst/>
          </a:prstGeom>
        </p:spPr>
      </p:pic>
      <p:pic>
        <p:nvPicPr>
          <p:cNvPr id="21" name="Picture 21"/>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12187631" y="7293097"/>
            <a:ext cx="4837886" cy="1285179"/>
          </a:xfrm>
          <a:prstGeom prst="rect">
            <a:avLst/>
          </a:prstGeom>
        </p:spPr>
      </p:pic>
      <p:sp>
        <p:nvSpPr>
          <p:cNvPr id="22" name="TextBox 22"/>
          <p:cNvSpPr txBox="1"/>
          <p:nvPr/>
        </p:nvSpPr>
        <p:spPr>
          <a:xfrm>
            <a:off x="1028700" y="3238500"/>
            <a:ext cx="5331082" cy="3733800"/>
          </a:xfrm>
          <a:prstGeom prst="rect">
            <a:avLst/>
          </a:prstGeom>
        </p:spPr>
        <p:txBody>
          <a:bodyPr lIns="0" tIns="0" rIns="0" bIns="0" rtlCol="0" anchor="t">
            <a:spAutoFit/>
          </a:bodyPr>
          <a:lstStyle/>
          <a:p>
            <a:pPr>
              <a:lnSpc>
                <a:spcPts val="7200"/>
              </a:lnSpc>
            </a:pPr>
            <a:r>
              <a:rPr lang="en-US" sz="6000">
                <a:solidFill>
                  <a:srgbClr val="222222"/>
                </a:solidFill>
                <a:latin typeface="Telegraf Medium"/>
              </a:rPr>
              <a:t>The 17 Sustainable Development Goals</a:t>
            </a:r>
          </a:p>
        </p:txBody>
      </p:sp>
      <p:sp>
        <p:nvSpPr>
          <p:cNvPr id="23" name="TextBox 23"/>
          <p:cNvSpPr txBox="1"/>
          <p:nvPr/>
        </p:nvSpPr>
        <p:spPr>
          <a:xfrm>
            <a:off x="1028700" y="866775"/>
            <a:ext cx="4554761" cy="5619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a:p>
            <a:pPr>
              <a:lnSpc>
                <a:spcPts val="2160"/>
              </a:lnSpc>
            </a:pPr>
            <a:endParaRPr lang="en-US" sz="1800">
              <a:solidFill>
                <a:srgbClr val="222222"/>
              </a:solidFill>
              <a:latin typeface="Telegraf Medium"/>
            </a:endParaRPr>
          </a:p>
        </p:txBody>
      </p:sp>
      <p:sp>
        <p:nvSpPr>
          <p:cNvPr id="24" name="TextBox 24"/>
          <p:cNvSpPr txBox="1"/>
          <p:nvPr/>
        </p:nvSpPr>
        <p:spPr>
          <a:xfrm>
            <a:off x="1028700" y="9210675"/>
            <a:ext cx="5539680" cy="283210"/>
          </a:xfrm>
          <a:prstGeom prst="rect">
            <a:avLst/>
          </a:prstGeom>
        </p:spPr>
        <p:txBody>
          <a:bodyPr lIns="0" tIns="0" rIns="0" bIns="0" rtlCol="0" anchor="t">
            <a:spAutoFit/>
          </a:bodyPr>
          <a:lstStyle/>
          <a:p>
            <a:pPr>
              <a:lnSpc>
                <a:spcPts val="2240"/>
              </a:lnSpc>
            </a:pPr>
            <a:r>
              <a:rPr lang="en-US" sz="1599">
                <a:solidFill>
                  <a:srgbClr val="222222"/>
                </a:solidFill>
                <a:latin typeface="Telegraf Medium"/>
              </a:rPr>
              <a:t>Agrist | 20 November 2021</a:t>
            </a:r>
          </a:p>
        </p:txBody>
      </p:sp>
      <p:sp>
        <p:nvSpPr>
          <p:cNvPr id="25" name="Rectangle: Rounded Corners 24">
            <a:extLst>
              <a:ext uri="{FF2B5EF4-FFF2-40B4-BE49-F238E27FC236}">
                <a16:creationId xmlns:a16="http://schemas.microsoft.com/office/drawing/2014/main" id="{FE807C79-6008-4585-8C8A-AF9154E9608F}"/>
              </a:ext>
            </a:extLst>
          </p:cNvPr>
          <p:cNvSpPr/>
          <p:nvPr/>
        </p:nvSpPr>
        <p:spPr>
          <a:xfrm>
            <a:off x="7789394" y="1428750"/>
            <a:ext cx="3974198" cy="1809750"/>
          </a:xfrm>
          <a:prstGeom prst="round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9050" b="15907"/>
          <a:stretch>
            <a:fillRect/>
          </a:stretch>
        </p:blipFill>
        <p:spPr>
          <a:xfrm>
            <a:off x="0" y="0"/>
            <a:ext cx="18288000" cy="10287000"/>
          </a:xfrm>
          <a:prstGeom prst="rect">
            <a:avLst/>
          </a:prstGeom>
        </p:spPr>
      </p:pic>
      <p:grpSp>
        <p:nvGrpSpPr>
          <p:cNvPr id="3" name="Group 3"/>
          <p:cNvGrpSpPr/>
          <p:nvPr/>
        </p:nvGrpSpPr>
        <p:grpSpPr>
          <a:xfrm>
            <a:off x="16066224" y="9009920"/>
            <a:ext cx="1193076" cy="496759"/>
            <a:chOff x="0" y="0"/>
            <a:chExt cx="1590768" cy="662345"/>
          </a:xfrm>
        </p:grpSpPr>
        <p:grpSp>
          <p:nvGrpSpPr>
            <p:cNvPr id="4" name="Group 4"/>
            <p:cNvGrpSpPr/>
            <p:nvPr/>
          </p:nvGrpSpPr>
          <p:grpSpPr>
            <a:xfrm>
              <a:off x="0" y="0"/>
              <a:ext cx="1590768" cy="662345"/>
              <a:chOff x="0" y="0"/>
              <a:chExt cx="2656710" cy="1106170"/>
            </a:xfrm>
          </p:grpSpPr>
          <p:sp>
            <p:nvSpPr>
              <p:cNvPr id="5" name="Freeform 5"/>
              <p:cNvSpPr/>
              <p:nvPr/>
            </p:nvSpPr>
            <p:spPr>
              <a:xfrm>
                <a:off x="0" y="0"/>
                <a:ext cx="2657980" cy="1106170"/>
              </a:xfrm>
              <a:custGeom>
                <a:avLst/>
                <a:gdLst/>
                <a:ahLst/>
                <a:cxnLst/>
                <a:rect l="l" t="t" r="r" b="b"/>
                <a:pathLst>
                  <a:path w="2657980" h="1106170">
                    <a:moveTo>
                      <a:pt x="2104260" y="1106170"/>
                    </a:moveTo>
                    <a:lnTo>
                      <a:pt x="553720" y="1106170"/>
                    </a:lnTo>
                    <a:cubicBezTo>
                      <a:pt x="247650" y="1106170"/>
                      <a:pt x="0" y="858520"/>
                      <a:pt x="0" y="553720"/>
                    </a:cubicBezTo>
                    <a:cubicBezTo>
                      <a:pt x="0" y="247650"/>
                      <a:pt x="247650" y="0"/>
                      <a:pt x="553720" y="0"/>
                    </a:cubicBezTo>
                    <a:lnTo>
                      <a:pt x="2104260" y="0"/>
                    </a:lnTo>
                    <a:cubicBezTo>
                      <a:pt x="2410330" y="0"/>
                      <a:pt x="2657980" y="247650"/>
                      <a:pt x="2657980" y="553720"/>
                    </a:cubicBezTo>
                    <a:cubicBezTo>
                      <a:pt x="2656710" y="858520"/>
                      <a:pt x="2409060" y="1106170"/>
                      <a:pt x="2104260" y="1106170"/>
                    </a:cubicBezTo>
                    <a:close/>
                  </a:path>
                </a:pathLst>
              </a:custGeom>
              <a:solidFill>
                <a:srgbClr val="BF8B2E"/>
              </a:solidFill>
            </p:spPr>
          </p:sp>
        </p:grpSp>
        <p:sp>
          <p:nvSpPr>
            <p:cNvPr id="6" name="AutoShape 6"/>
            <p:cNvSpPr/>
            <p:nvPr/>
          </p:nvSpPr>
          <p:spPr>
            <a:xfrm>
              <a:off x="713489" y="300941"/>
              <a:ext cx="499362" cy="0"/>
            </a:xfrm>
            <a:prstGeom prst="line">
              <a:avLst/>
            </a:prstGeom>
            <a:ln w="38100" cap="rnd">
              <a:solidFill>
                <a:srgbClr val="FFFFFF"/>
              </a:solidFill>
              <a:prstDash val="solid"/>
              <a:headEnd type="none" w="sm" len="sm"/>
              <a:tailEnd type="triangle" w="lg" len="med"/>
            </a:ln>
          </p:spPr>
        </p:sp>
      </p:grpSp>
      <p:sp>
        <p:nvSpPr>
          <p:cNvPr id="7" name="TextBox 7"/>
          <p:cNvSpPr txBox="1"/>
          <p:nvPr/>
        </p:nvSpPr>
        <p:spPr>
          <a:xfrm>
            <a:off x="1062101" y="9210675"/>
            <a:ext cx="5539680" cy="283210"/>
          </a:xfrm>
          <a:prstGeom prst="rect">
            <a:avLst/>
          </a:prstGeom>
        </p:spPr>
        <p:txBody>
          <a:bodyPr lIns="0" tIns="0" rIns="0" bIns="0" rtlCol="0" anchor="t">
            <a:spAutoFit/>
          </a:bodyPr>
          <a:lstStyle/>
          <a:p>
            <a:pPr>
              <a:lnSpc>
                <a:spcPts val="2240"/>
              </a:lnSpc>
            </a:pPr>
            <a:r>
              <a:rPr lang="en-US" sz="1599">
                <a:solidFill>
                  <a:srgbClr val="FFFFFF"/>
                </a:solidFill>
                <a:latin typeface="Telegraf Medium"/>
              </a:rPr>
              <a:t>Agrist | 20 November 2021</a:t>
            </a:r>
          </a:p>
        </p:txBody>
      </p:sp>
      <p:sp>
        <p:nvSpPr>
          <p:cNvPr id="8" name="TextBox 8"/>
          <p:cNvSpPr txBox="1"/>
          <p:nvPr/>
        </p:nvSpPr>
        <p:spPr>
          <a:xfrm>
            <a:off x="1983521" y="3762375"/>
            <a:ext cx="12882979" cy="2667000"/>
          </a:xfrm>
          <a:prstGeom prst="rect">
            <a:avLst/>
          </a:prstGeom>
        </p:spPr>
        <p:txBody>
          <a:bodyPr lIns="0" tIns="0" rIns="0" bIns="0" rtlCol="0" anchor="t">
            <a:spAutoFit/>
          </a:bodyPr>
          <a:lstStyle/>
          <a:p>
            <a:pPr marL="0" lvl="0" indent="0" algn="l">
              <a:lnSpc>
                <a:spcPts val="10199"/>
              </a:lnSpc>
              <a:spcBef>
                <a:spcPct val="0"/>
              </a:spcBef>
            </a:pPr>
            <a:r>
              <a:rPr lang="en-US" sz="8500" u="none">
                <a:solidFill>
                  <a:srgbClr val="DDA63A"/>
                </a:solidFill>
                <a:latin typeface="Telegraf Bold"/>
              </a:rPr>
              <a:t>Prioritizing</a:t>
            </a:r>
            <a:r>
              <a:rPr lang="en-US" sz="8500" u="none">
                <a:solidFill>
                  <a:srgbClr val="FFFFFF"/>
                </a:solidFill>
                <a:latin typeface="Telegraf Bold"/>
              </a:rPr>
              <a:t> </a:t>
            </a:r>
          </a:p>
          <a:p>
            <a:pPr marL="0" lvl="0" indent="0" algn="l">
              <a:lnSpc>
                <a:spcPts val="10200"/>
              </a:lnSpc>
              <a:spcBef>
                <a:spcPct val="0"/>
              </a:spcBef>
            </a:pPr>
            <a:r>
              <a:rPr lang="en-US" sz="8500" u="none">
                <a:solidFill>
                  <a:srgbClr val="FFFFFF"/>
                </a:solidFill>
                <a:latin typeface="Telegraf Bold"/>
              </a:rPr>
              <a:t>Sustainable Agriculture</a:t>
            </a:r>
          </a:p>
        </p:txBody>
      </p:sp>
      <p:sp>
        <p:nvSpPr>
          <p:cNvPr id="9" name="TextBox 9"/>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FFFFFF"/>
                </a:solidFill>
                <a:latin typeface="Telegraf Medium"/>
              </a:rPr>
              <a:t>SD-Gs Team</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89053" y="5915590"/>
            <a:ext cx="2509894" cy="1910571"/>
            <a:chOff x="0" y="0"/>
            <a:chExt cx="3346525" cy="2547428"/>
          </a:xfrm>
        </p:grpSpPr>
        <p:sp>
          <p:nvSpPr>
            <p:cNvPr id="3" name="TextBox 3"/>
            <p:cNvSpPr txBox="1"/>
            <p:nvPr/>
          </p:nvSpPr>
          <p:spPr>
            <a:xfrm>
              <a:off x="0" y="-85725"/>
              <a:ext cx="3346525" cy="1264453"/>
            </a:xfrm>
            <a:prstGeom prst="rect">
              <a:avLst/>
            </a:prstGeom>
          </p:spPr>
          <p:txBody>
            <a:bodyPr lIns="0" tIns="0" rIns="0" bIns="0" rtlCol="0" anchor="t">
              <a:spAutoFit/>
            </a:bodyPr>
            <a:lstStyle/>
            <a:p>
              <a:pPr algn="ctr">
                <a:lnSpc>
                  <a:spcPts val="3773"/>
                </a:lnSpc>
              </a:pPr>
              <a:r>
                <a:rPr lang="en-US" sz="2695">
                  <a:solidFill>
                    <a:srgbClr val="008037"/>
                  </a:solidFill>
                  <a:latin typeface="Telegraf Bold"/>
                </a:rPr>
                <a:t>Dimas Wahyu Saputro</a:t>
              </a:r>
            </a:p>
          </p:txBody>
        </p:sp>
        <p:sp>
          <p:nvSpPr>
            <p:cNvPr id="4" name="TextBox 4"/>
            <p:cNvSpPr txBox="1"/>
            <p:nvPr/>
          </p:nvSpPr>
          <p:spPr>
            <a:xfrm>
              <a:off x="0" y="2034560"/>
              <a:ext cx="3346525" cy="512868"/>
            </a:xfrm>
            <a:prstGeom prst="rect">
              <a:avLst/>
            </a:prstGeom>
          </p:spPr>
          <p:txBody>
            <a:bodyPr lIns="0" tIns="0" rIns="0" bIns="0" rtlCol="0" anchor="t">
              <a:spAutoFit/>
            </a:bodyPr>
            <a:lstStyle/>
            <a:p>
              <a:pPr algn="ctr">
                <a:lnSpc>
                  <a:spcPts val="3079"/>
                </a:lnSpc>
              </a:pPr>
              <a:r>
                <a:rPr lang="en-US" sz="2199">
                  <a:solidFill>
                    <a:srgbClr val="222222"/>
                  </a:solidFill>
                  <a:latin typeface="Telegraf Medium"/>
                </a:rPr>
                <a:t>Ketua</a:t>
              </a:r>
            </a:p>
          </p:txBody>
        </p:sp>
        <p:sp>
          <p:nvSpPr>
            <p:cNvPr id="5" name="AutoShape 5"/>
            <p:cNvSpPr/>
            <p:nvPr/>
          </p:nvSpPr>
          <p:spPr>
            <a:xfrm>
              <a:off x="1332050" y="1603491"/>
              <a:ext cx="682425" cy="72982"/>
            </a:xfrm>
            <a:prstGeom prst="rect">
              <a:avLst/>
            </a:prstGeom>
            <a:solidFill>
              <a:srgbClr val="008037"/>
            </a:solidFill>
          </p:spPr>
        </p:sp>
      </p:grpSp>
      <p:grpSp>
        <p:nvGrpSpPr>
          <p:cNvPr id="6" name="Group 6"/>
          <p:cNvGrpSpPr>
            <a:grpSpLocks noChangeAspect="1"/>
          </p:cNvGrpSpPr>
          <p:nvPr/>
        </p:nvGrpSpPr>
        <p:grpSpPr>
          <a:xfrm>
            <a:off x="14749406" y="2897084"/>
            <a:ext cx="2509894" cy="250988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400" r="-28750" b="-47150"/>
              </a:stretch>
            </a:blipFill>
          </p:spPr>
        </p:sp>
      </p:grpSp>
      <p:grpSp>
        <p:nvGrpSpPr>
          <p:cNvPr id="8" name="Group 8"/>
          <p:cNvGrpSpPr/>
          <p:nvPr/>
        </p:nvGrpSpPr>
        <p:grpSpPr>
          <a:xfrm>
            <a:off x="11319230" y="5915590"/>
            <a:ext cx="2509894" cy="1910571"/>
            <a:chOff x="0" y="0"/>
            <a:chExt cx="3346525" cy="2547428"/>
          </a:xfrm>
        </p:grpSpPr>
        <p:sp>
          <p:nvSpPr>
            <p:cNvPr id="9" name="TextBox 9"/>
            <p:cNvSpPr txBox="1"/>
            <p:nvPr/>
          </p:nvSpPr>
          <p:spPr>
            <a:xfrm>
              <a:off x="0" y="-85725"/>
              <a:ext cx="3346525" cy="1264453"/>
            </a:xfrm>
            <a:prstGeom prst="rect">
              <a:avLst/>
            </a:prstGeom>
          </p:spPr>
          <p:txBody>
            <a:bodyPr lIns="0" tIns="0" rIns="0" bIns="0" rtlCol="0" anchor="t">
              <a:spAutoFit/>
            </a:bodyPr>
            <a:lstStyle/>
            <a:p>
              <a:pPr algn="ctr">
                <a:lnSpc>
                  <a:spcPts val="3773"/>
                </a:lnSpc>
              </a:pPr>
              <a:r>
                <a:rPr lang="en-US" sz="2695">
                  <a:solidFill>
                    <a:srgbClr val="008037"/>
                  </a:solidFill>
                  <a:latin typeface="Telegraf Bold"/>
                </a:rPr>
                <a:t>Tamara Dhia'ussururi</a:t>
              </a:r>
            </a:p>
          </p:txBody>
        </p:sp>
        <p:sp>
          <p:nvSpPr>
            <p:cNvPr id="10" name="TextBox 10"/>
            <p:cNvSpPr txBox="1"/>
            <p:nvPr/>
          </p:nvSpPr>
          <p:spPr>
            <a:xfrm>
              <a:off x="0" y="2034560"/>
              <a:ext cx="3346525" cy="512868"/>
            </a:xfrm>
            <a:prstGeom prst="rect">
              <a:avLst/>
            </a:prstGeom>
          </p:spPr>
          <p:txBody>
            <a:bodyPr lIns="0" tIns="0" rIns="0" bIns="0" rtlCol="0" anchor="t">
              <a:spAutoFit/>
            </a:bodyPr>
            <a:lstStyle/>
            <a:p>
              <a:pPr algn="ctr">
                <a:lnSpc>
                  <a:spcPts val="3079"/>
                </a:lnSpc>
              </a:pPr>
              <a:r>
                <a:rPr lang="en-US" sz="2199">
                  <a:solidFill>
                    <a:srgbClr val="222222"/>
                  </a:solidFill>
                  <a:latin typeface="Telegraf Medium"/>
                </a:rPr>
                <a:t>Anggota 1</a:t>
              </a:r>
            </a:p>
          </p:txBody>
        </p:sp>
        <p:sp>
          <p:nvSpPr>
            <p:cNvPr id="11" name="AutoShape 11"/>
            <p:cNvSpPr/>
            <p:nvPr/>
          </p:nvSpPr>
          <p:spPr>
            <a:xfrm>
              <a:off x="1332050" y="1603491"/>
              <a:ext cx="682425" cy="72982"/>
            </a:xfrm>
            <a:prstGeom prst="rect">
              <a:avLst/>
            </a:prstGeom>
            <a:solidFill>
              <a:srgbClr val="008037"/>
            </a:solidFill>
          </p:spPr>
        </p:sp>
      </p:grpSp>
      <p:grpSp>
        <p:nvGrpSpPr>
          <p:cNvPr id="12" name="Group 12"/>
          <p:cNvGrpSpPr>
            <a:grpSpLocks noChangeAspect="1"/>
          </p:cNvGrpSpPr>
          <p:nvPr/>
        </p:nvGrpSpPr>
        <p:grpSpPr>
          <a:xfrm>
            <a:off x="11319230" y="2897084"/>
            <a:ext cx="2509894" cy="250988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39690" t="-110424" r="-167670" b="-127606"/>
              </a:stretch>
            </a:blipFill>
          </p:spPr>
        </p:sp>
      </p:grpSp>
      <p:grpSp>
        <p:nvGrpSpPr>
          <p:cNvPr id="14" name="Group 14"/>
          <p:cNvGrpSpPr/>
          <p:nvPr/>
        </p:nvGrpSpPr>
        <p:grpSpPr>
          <a:xfrm>
            <a:off x="14749406" y="5915590"/>
            <a:ext cx="2509894" cy="1910571"/>
            <a:chOff x="0" y="0"/>
            <a:chExt cx="3346525" cy="2547428"/>
          </a:xfrm>
        </p:grpSpPr>
        <p:sp>
          <p:nvSpPr>
            <p:cNvPr id="15" name="TextBox 15"/>
            <p:cNvSpPr txBox="1"/>
            <p:nvPr/>
          </p:nvSpPr>
          <p:spPr>
            <a:xfrm>
              <a:off x="0" y="-85725"/>
              <a:ext cx="3346525" cy="1264453"/>
            </a:xfrm>
            <a:prstGeom prst="rect">
              <a:avLst/>
            </a:prstGeom>
          </p:spPr>
          <p:txBody>
            <a:bodyPr lIns="0" tIns="0" rIns="0" bIns="0" rtlCol="0" anchor="t">
              <a:spAutoFit/>
            </a:bodyPr>
            <a:lstStyle/>
            <a:p>
              <a:pPr algn="ctr">
                <a:lnSpc>
                  <a:spcPts val="3773"/>
                </a:lnSpc>
              </a:pPr>
              <a:r>
                <a:rPr lang="en-US" sz="2695">
                  <a:solidFill>
                    <a:srgbClr val="008037"/>
                  </a:solidFill>
                  <a:latin typeface="Telegraf Bold"/>
                </a:rPr>
                <a:t>Debora Sebrina S.</a:t>
              </a:r>
            </a:p>
          </p:txBody>
        </p:sp>
        <p:sp>
          <p:nvSpPr>
            <p:cNvPr id="16" name="TextBox 16"/>
            <p:cNvSpPr txBox="1"/>
            <p:nvPr/>
          </p:nvSpPr>
          <p:spPr>
            <a:xfrm>
              <a:off x="0" y="2034560"/>
              <a:ext cx="3346525" cy="512868"/>
            </a:xfrm>
            <a:prstGeom prst="rect">
              <a:avLst/>
            </a:prstGeom>
          </p:spPr>
          <p:txBody>
            <a:bodyPr lIns="0" tIns="0" rIns="0" bIns="0" rtlCol="0" anchor="t">
              <a:spAutoFit/>
            </a:bodyPr>
            <a:lstStyle/>
            <a:p>
              <a:pPr algn="ctr">
                <a:lnSpc>
                  <a:spcPts val="3079"/>
                </a:lnSpc>
              </a:pPr>
              <a:r>
                <a:rPr lang="en-US" sz="2199">
                  <a:solidFill>
                    <a:srgbClr val="222222"/>
                  </a:solidFill>
                  <a:latin typeface="Telegraf Medium"/>
                </a:rPr>
                <a:t>Anggota 2</a:t>
              </a:r>
            </a:p>
          </p:txBody>
        </p:sp>
        <p:sp>
          <p:nvSpPr>
            <p:cNvPr id="17" name="AutoShape 17"/>
            <p:cNvSpPr/>
            <p:nvPr/>
          </p:nvSpPr>
          <p:spPr>
            <a:xfrm>
              <a:off x="1332050" y="1603491"/>
              <a:ext cx="682425" cy="72982"/>
            </a:xfrm>
            <a:prstGeom prst="rect">
              <a:avLst/>
            </a:prstGeom>
            <a:solidFill>
              <a:srgbClr val="008037"/>
            </a:solidFill>
          </p:spPr>
        </p:sp>
      </p:grpSp>
      <p:grpSp>
        <p:nvGrpSpPr>
          <p:cNvPr id="18" name="Group 18"/>
          <p:cNvGrpSpPr>
            <a:grpSpLocks noChangeAspect="1"/>
          </p:cNvGrpSpPr>
          <p:nvPr/>
        </p:nvGrpSpPr>
        <p:grpSpPr>
          <a:xfrm>
            <a:off x="7889053" y="2897084"/>
            <a:ext cx="2509894" cy="2509884"/>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20" name="TextBox 20"/>
          <p:cNvSpPr txBox="1"/>
          <p:nvPr/>
        </p:nvSpPr>
        <p:spPr>
          <a:xfrm>
            <a:off x="1028700" y="2811359"/>
            <a:ext cx="4822832" cy="1143000"/>
          </a:xfrm>
          <a:prstGeom prst="rect">
            <a:avLst/>
          </a:prstGeom>
        </p:spPr>
        <p:txBody>
          <a:bodyPr lIns="0" tIns="0" rIns="0" bIns="0" rtlCol="0" anchor="t">
            <a:spAutoFit/>
          </a:bodyPr>
          <a:lstStyle/>
          <a:p>
            <a:pPr>
              <a:lnSpc>
                <a:spcPts val="8400"/>
              </a:lnSpc>
            </a:pPr>
            <a:r>
              <a:rPr lang="en-US" sz="6999">
                <a:solidFill>
                  <a:srgbClr val="222222"/>
                </a:solidFill>
                <a:latin typeface="Telegraf Medium"/>
              </a:rPr>
              <a:t>Kami . . .</a:t>
            </a:r>
          </a:p>
        </p:txBody>
      </p:sp>
      <p:sp>
        <p:nvSpPr>
          <p:cNvPr id="21" name="TextBox 21"/>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a:solidFill>
                  <a:srgbClr val="222222"/>
                </a:solidFill>
                <a:latin typeface="Telegraf Medium"/>
              </a:rPr>
              <a:t>Agrist | 20 November 2021</a:t>
            </a:r>
          </a:p>
        </p:txBody>
      </p:sp>
      <p:sp>
        <p:nvSpPr>
          <p:cNvPr id="22" name="TextBox 22"/>
          <p:cNvSpPr txBox="1"/>
          <p:nvPr/>
        </p:nvSpPr>
        <p:spPr>
          <a:xfrm>
            <a:off x="1028700"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1161" y="2659312"/>
            <a:ext cx="9277350" cy="4800600"/>
            <a:chOff x="0" y="0"/>
            <a:chExt cx="3138264" cy="1623907"/>
          </a:xfrm>
        </p:grpSpPr>
        <p:sp>
          <p:nvSpPr>
            <p:cNvPr id="3" name="Freeform 3"/>
            <p:cNvSpPr/>
            <p:nvPr/>
          </p:nvSpPr>
          <p:spPr>
            <a:xfrm>
              <a:off x="0" y="0"/>
              <a:ext cx="3138264" cy="1623907"/>
            </a:xfrm>
            <a:custGeom>
              <a:avLst/>
              <a:gdLst/>
              <a:ahLst/>
              <a:cxnLst/>
              <a:rect l="l" t="t" r="r" b="b"/>
              <a:pathLst>
                <a:path w="3138264" h="1623907">
                  <a:moveTo>
                    <a:pt x="3013804" y="1623907"/>
                  </a:moveTo>
                  <a:lnTo>
                    <a:pt x="124460" y="1623907"/>
                  </a:lnTo>
                  <a:cubicBezTo>
                    <a:pt x="55880" y="1623907"/>
                    <a:pt x="0" y="1568027"/>
                    <a:pt x="0" y="1499447"/>
                  </a:cubicBezTo>
                  <a:lnTo>
                    <a:pt x="0" y="124460"/>
                  </a:lnTo>
                  <a:cubicBezTo>
                    <a:pt x="0" y="55880"/>
                    <a:pt x="55880" y="0"/>
                    <a:pt x="124460" y="0"/>
                  </a:cubicBezTo>
                  <a:lnTo>
                    <a:pt x="3013804" y="0"/>
                  </a:lnTo>
                  <a:cubicBezTo>
                    <a:pt x="3082384" y="0"/>
                    <a:pt x="3138264" y="55880"/>
                    <a:pt x="3138264" y="124460"/>
                  </a:cubicBezTo>
                  <a:lnTo>
                    <a:pt x="3138264" y="1499447"/>
                  </a:lnTo>
                  <a:cubicBezTo>
                    <a:pt x="3138264" y="1568027"/>
                    <a:pt x="3082384" y="1623907"/>
                    <a:pt x="3013804" y="1623907"/>
                  </a:cubicBezTo>
                  <a:close/>
                </a:path>
              </a:pathLst>
            </a:custGeom>
            <a:solidFill>
              <a:srgbClr val="FFFFFF"/>
            </a:solidFill>
          </p:spPr>
        </p:sp>
      </p:grpSp>
      <p:grpSp>
        <p:nvGrpSpPr>
          <p:cNvPr id="4" name="Group 4"/>
          <p:cNvGrpSpPr>
            <a:grpSpLocks noChangeAspect="1"/>
          </p:cNvGrpSpPr>
          <p:nvPr/>
        </p:nvGrpSpPr>
        <p:grpSpPr>
          <a:xfrm>
            <a:off x="1043534" y="2314610"/>
            <a:ext cx="10058400" cy="5657779"/>
            <a:chOff x="0" y="0"/>
            <a:chExt cx="11289030" cy="6350000"/>
          </a:xfrm>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35836" r="-4161" b="-49358"/>
              </a:stretch>
            </a:blipFill>
          </p:spPr>
        </p:sp>
      </p:grpSp>
      <p:sp>
        <p:nvSpPr>
          <p:cNvPr id="6" name="TextBox 6"/>
          <p:cNvSpPr txBox="1"/>
          <p:nvPr/>
        </p:nvSpPr>
        <p:spPr>
          <a:xfrm>
            <a:off x="1043534" y="866775"/>
            <a:ext cx="4554761" cy="295275"/>
          </a:xfrm>
          <a:prstGeom prst="rect">
            <a:avLst/>
          </a:prstGeom>
        </p:spPr>
        <p:txBody>
          <a:bodyPr lIns="0" tIns="0" rIns="0" bIns="0" rtlCol="0" anchor="t">
            <a:spAutoFit/>
          </a:bodyPr>
          <a:lstStyle/>
          <a:p>
            <a:pPr>
              <a:lnSpc>
                <a:spcPts val="2160"/>
              </a:lnSpc>
            </a:pPr>
            <a:r>
              <a:rPr lang="en-US" sz="1800">
                <a:solidFill>
                  <a:srgbClr val="222222"/>
                </a:solidFill>
                <a:latin typeface="Telegraf Medium"/>
              </a:rPr>
              <a:t>SD-Gs Team</a:t>
            </a:r>
          </a:p>
        </p:txBody>
      </p:sp>
      <p:sp>
        <p:nvSpPr>
          <p:cNvPr id="7" name="TextBox 7"/>
          <p:cNvSpPr txBox="1"/>
          <p:nvPr/>
        </p:nvSpPr>
        <p:spPr>
          <a:xfrm>
            <a:off x="11719620" y="9531033"/>
            <a:ext cx="5539680" cy="283210"/>
          </a:xfrm>
          <a:prstGeom prst="rect">
            <a:avLst/>
          </a:prstGeom>
        </p:spPr>
        <p:txBody>
          <a:bodyPr lIns="0" tIns="0" rIns="0" bIns="0" rtlCol="0" anchor="t">
            <a:spAutoFit/>
          </a:bodyPr>
          <a:lstStyle/>
          <a:p>
            <a:pPr algn="r">
              <a:lnSpc>
                <a:spcPts val="2240"/>
              </a:lnSpc>
            </a:pPr>
            <a:r>
              <a:rPr lang="en-US" sz="1599">
                <a:solidFill>
                  <a:srgbClr val="222222"/>
                </a:solidFill>
                <a:latin typeface="Telegraf Medium"/>
              </a:rPr>
              <a:t>Agrist | 20 November 2021</a:t>
            </a:r>
          </a:p>
        </p:txBody>
      </p:sp>
      <p:grpSp>
        <p:nvGrpSpPr>
          <p:cNvPr id="8" name="Group 8"/>
          <p:cNvGrpSpPr/>
          <p:nvPr/>
        </p:nvGrpSpPr>
        <p:grpSpPr>
          <a:xfrm>
            <a:off x="12079345" y="3295253"/>
            <a:ext cx="5179955" cy="4677136"/>
            <a:chOff x="0" y="-83331"/>
            <a:chExt cx="6906606" cy="6236181"/>
          </a:xfrm>
        </p:grpSpPr>
        <p:sp>
          <p:nvSpPr>
            <p:cNvPr id="9" name="TextBox 9"/>
            <p:cNvSpPr txBox="1"/>
            <p:nvPr/>
          </p:nvSpPr>
          <p:spPr>
            <a:xfrm>
              <a:off x="0" y="-83331"/>
              <a:ext cx="6906606" cy="2484966"/>
            </a:xfrm>
            <a:prstGeom prst="rect">
              <a:avLst/>
            </a:prstGeom>
          </p:spPr>
          <p:txBody>
            <a:bodyPr lIns="0" tIns="0" rIns="0" bIns="0" rtlCol="0" anchor="t">
              <a:spAutoFit/>
            </a:bodyPr>
            <a:lstStyle/>
            <a:p>
              <a:pPr>
                <a:lnSpc>
                  <a:spcPts val="15699"/>
                </a:lnSpc>
              </a:pPr>
              <a:r>
                <a:rPr lang="en-US" sz="9999" dirty="0" err="1">
                  <a:solidFill>
                    <a:srgbClr val="222222"/>
                  </a:solidFill>
                  <a:latin typeface="Telegraf Medium"/>
                </a:rPr>
                <a:t>Agrist</a:t>
              </a:r>
              <a:r>
                <a:rPr lang="en-US" sz="9999" dirty="0">
                  <a:solidFill>
                    <a:srgbClr val="222222"/>
                  </a:solidFill>
                  <a:latin typeface="Telegraf Medium"/>
                </a:rPr>
                <a:t>:</a:t>
              </a:r>
            </a:p>
          </p:txBody>
        </p:sp>
        <p:sp>
          <p:nvSpPr>
            <p:cNvPr id="10" name="TextBox 10"/>
            <p:cNvSpPr txBox="1"/>
            <p:nvPr/>
          </p:nvSpPr>
          <p:spPr>
            <a:xfrm>
              <a:off x="0" y="2597951"/>
              <a:ext cx="6906606" cy="3554899"/>
            </a:xfrm>
            <a:prstGeom prst="rect">
              <a:avLst/>
            </a:prstGeom>
          </p:spPr>
          <p:txBody>
            <a:bodyPr lIns="0" tIns="0" rIns="0" bIns="0" rtlCol="0" anchor="t">
              <a:spAutoFit/>
            </a:bodyPr>
            <a:lstStyle/>
            <a:p>
              <a:pPr>
                <a:lnSpc>
                  <a:spcPts val="5242"/>
                </a:lnSpc>
              </a:pPr>
              <a:r>
                <a:rPr lang="en-US" sz="3899" dirty="0" err="1">
                  <a:solidFill>
                    <a:srgbClr val="222222"/>
                  </a:solidFill>
                  <a:latin typeface="Arimo"/>
                </a:rPr>
                <a:t>Sistem</a:t>
              </a:r>
              <a:r>
                <a:rPr lang="en-US" sz="3899" dirty="0">
                  <a:solidFill>
                    <a:srgbClr val="222222"/>
                  </a:solidFill>
                  <a:latin typeface="Arimo"/>
                </a:rPr>
                <a:t> </a:t>
              </a:r>
              <a:r>
                <a:rPr lang="en-US" sz="3899" dirty="0" err="1">
                  <a:solidFill>
                    <a:srgbClr val="222222"/>
                  </a:solidFill>
                  <a:latin typeface="Arimo"/>
                </a:rPr>
                <a:t>Informasi</a:t>
              </a:r>
              <a:r>
                <a:rPr lang="en-US" sz="3899" dirty="0">
                  <a:solidFill>
                    <a:srgbClr val="222222"/>
                  </a:solidFill>
                  <a:latin typeface="Arimo"/>
                </a:rPr>
                <a:t> </a:t>
              </a:r>
              <a:r>
                <a:rPr lang="en-US" sz="3899" dirty="0" err="1">
                  <a:solidFill>
                    <a:srgbClr val="222222"/>
                  </a:solidFill>
                  <a:latin typeface="Arimo"/>
                </a:rPr>
                <a:t>Pertanian</a:t>
              </a:r>
              <a:r>
                <a:rPr lang="en-US" sz="3899" dirty="0">
                  <a:solidFill>
                    <a:srgbClr val="222222"/>
                  </a:solidFill>
                  <a:latin typeface="Arimo"/>
                </a:rPr>
                <a:t> </a:t>
              </a:r>
              <a:r>
                <a:rPr lang="en-US" sz="3899" dirty="0" err="1">
                  <a:solidFill>
                    <a:srgbClr val="222222"/>
                  </a:solidFill>
                  <a:latin typeface="Arimo"/>
                </a:rPr>
                <a:t>Terintegrasi</a:t>
              </a:r>
              <a:endParaRPr lang="en-US" sz="3899" dirty="0">
                <a:solidFill>
                  <a:srgbClr val="222222"/>
                </a:solidFill>
                <a:latin typeface="Arimo"/>
              </a:endParaRPr>
            </a:p>
            <a:p>
              <a:pPr>
                <a:lnSpc>
                  <a:spcPts val="5599"/>
                </a:lnSpc>
              </a:pPr>
              <a:endParaRPr lang="en-US" sz="3899" dirty="0">
                <a:solidFill>
                  <a:srgbClr val="222222"/>
                </a:solidFill>
                <a:latin typeface="Arimo"/>
              </a:endParaRPr>
            </a:p>
          </p:txBody>
        </p:sp>
      </p:gr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2196</Words>
  <Application>Microsoft Office PowerPoint</Application>
  <PresentationFormat>Custom</PresentationFormat>
  <Paragraphs>221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Arimo</vt:lpstr>
      <vt:lpstr>Telegraf Bold</vt:lpstr>
      <vt:lpstr>Calibri</vt:lpstr>
      <vt:lpstr>Telegraf Medium</vt:lpstr>
      <vt:lpstr>Telegraf Medium Bold</vt:lpstr>
      <vt:lpstr>Open Sans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SDGs</dc:title>
  <dc:creator>Dimas</dc:creator>
  <cp:lastModifiedBy>Dimas Wahyu</cp:lastModifiedBy>
  <cp:revision>31</cp:revision>
  <dcterms:created xsi:type="dcterms:W3CDTF">2006-08-16T00:00:00Z</dcterms:created>
  <dcterms:modified xsi:type="dcterms:W3CDTF">2021-11-20T04:22:01Z</dcterms:modified>
  <dc:identifier>DAEv5T9arFs</dc:identifier>
</cp:coreProperties>
</file>